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3" r:id="rId2"/>
    <p:sldId id="256" r:id="rId3"/>
    <p:sldId id="260" r:id="rId4"/>
    <p:sldId id="261" r:id="rId5"/>
    <p:sldId id="262" r:id="rId6"/>
    <p:sldId id="263" r:id="rId7"/>
    <p:sldId id="264" r:id="rId8"/>
    <p:sldId id="265" r:id="rId9"/>
    <p:sldId id="266" r:id="rId10"/>
    <p:sldId id="267" r:id="rId11"/>
    <p:sldId id="269" r:id="rId12"/>
    <p:sldId id="272" r:id="rId13"/>
    <p:sldId id="268" r:id="rId14"/>
    <p:sldId id="270" r:id="rId15"/>
    <p:sldId id="271" r:id="rId16"/>
    <p:sldId id="274" r:id="rId17"/>
    <p:sldId id="275" r:id="rId18"/>
    <p:sldId id="276" r:id="rId19"/>
    <p:sldId id="277" r:id="rId20"/>
    <p:sldId id="281" r:id="rId21"/>
    <p:sldId id="282" r:id="rId22"/>
    <p:sldId id="279" r:id="rId23"/>
    <p:sldId id="283" r:id="rId24"/>
    <p:sldId id="285" r:id="rId25"/>
    <p:sldId id="286" r:id="rId26"/>
    <p:sldId id="287" r:id="rId27"/>
    <p:sldId id="288" r:id="rId28"/>
    <p:sldId id="289" r:id="rId29"/>
    <p:sldId id="290" r:id="rId30"/>
    <p:sldId id="291" r:id="rId31"/>
    <p:sldId id="301" r:id="rId32"/>
    <p:sldId id="292" r:id="rId33"/>
    <p:sldId id="302" r:id="rId34"/>
    <p:sldId id="293" r:id="rId35"/>
    <p:sldId id="294" r:id="rId36"/>
    <p:sldId id="295" r:id="rId37"/>
    <p:sldId id="296" r:id="rId38"/>
    <p:sldId id="297" r:id="rId39"/>
    <p:sldId id="298" r:id="rId40"/>
    <p:sldId id="299" r:id="rId41"/>
    <p:sldId id="305" r:id="rId42"/>
    <p:sldId id="306" r:id="rId43"/>
    <p:sldId id="307" r:id="rId44"/>
    <p:sldId id="308" r:id="rId45"/>
    <p:sldId id="304" r:id="rId46"/>
    <p:sldId id="303" r:id="rId47"/>
    <p:sldId id="280" r:id="rId48"/>
    <p:sldId id="284" r:id="rId49"/>
    <p:sldId id="257" r:id="rId50"/>
    <p:sldId id="258" r:id="rId51"/>
    <p:sldId id="259" r:id="rId52"/>
    <p:sldId id="300"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547AD-ABF4-4B80-9789-6281970C9992}" type="datetimeFigureOut">
              <a:rPr lang="pt-BR" smtClean="0"/>
              <a:t>27/02/2025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8C890-7BB2-408A-948E-A49B1C97802D}" type="slidenum">
              <a:rPr lang="pt-BR" smtClean="0"/>
              <a:t>‹nº›</a:t>
            </a:fld>
            <a:endParaRPr lang="pt-BR"/>
          </a:p>
        </p:txBody>
      </p:sp>
    </p:spTree>
    <p:extLst>
      <p:ext uri="{BB962C8B-B14F-4D97-AF65-F5344CB8AC3E}">
        <p14:creationId xmlns:p14="http://schemas.microsoft.com/office/powerpoint/2010/main" val="50083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318C890-7BB2-408A-948E-A49B1C97802D}" type="slidenum">
              <a:rPr lang="pt-BR" smtClean="0"/>
              <a:t>6</a:t>
            </a:fld>
            <a:endParaRPr lang="pt-BR"/>
          </a:p>
        </p:txBody>
      </p:sp>
    </p:spTree>
    <p:extLst>
      <p:ext uri="{BB962C8B-B14F-4D97-AF65-F5344CB8AC3E}">
        <p14:creationId xmlns:p14="http://schemas.microsoft.com/office/powerpoint/2010/main" val="158038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318C890-7BB2-408A-948E-A49B1C97802D}" type="slidenum">
              <a:rPr lang="pt-BR" smtClean="0"/>
              <a:t>24</a:t>
            </a:fld>
            <a:endParaRPr lang="pt-BR"/>
          </a:p>
        </p:txBody>
      </p:sp>
    </p:spTree>
    <p:extLst>
      <p:ext uri="{BB962C8B-B14F-4D97-AF65-F5344CB8AC3E}">
        <p14:creationId xmlns:p14="http://schemas.microsoft.com/office/powerpoint/2010/main" val="166328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318C890-7BB2-408A-948E-A49B1C97802D}" type="slidenum">
              <a:rPr lang="pt-BR" smtClean="0"/>
              <a:t>50</a:t>
            </a:fld>
            <a:endParaRPr lang="pt-BR"/>
          </a:p>
        </p:txBody>
      </p:sp>
    </p:spTree>
    <p:extLst>
      <p:ext uri="{BB962C8B-B14F-4D97-AF65-F5344CB8AC3E}">
        <p14:creationId xmlns:p14="http://schemas.microsoft.com/office/powerpoint/2010/main" val="337262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318C890-7BB2-408A-948E-A49B1C97802D}" type="slidenum">
              <a:rPr lang="pt-BR" smtClean="0"/>
              <a:t>51</a:t>
            </a:fld>
            <a:endParaRPr lang="pt-BR"/>
          </a:p>
        </p:txBody>
      </p:sp>
    </p:spTree>
    <p:extLst>
      <p:ext uri="{BB962C8B-B14F-4D97-AF65-F5344CB8AC3E}">
        <p14:creationId xmlns:p14="http://schemas.microsoft.com/office/powerpoint/2010/main" val="310941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C94EF4D-9CED-4F3E-9A87-5B568C4791BF}" type="datetimeFigureOut">
              <a:rPr lang="pt-BR" smtClean="0"/>
              <a:t>27/02/2025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299747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C94EF4D-9CED-4F3E-9A87-5B568C4791BF}" type="datetimeFigureOut">
              <a:rPr lang="pt-BR" smtClean="0"/>
              <a:t>27/02/2025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383590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C94EF4D-9CED-4F3E-9A87-5B568C4791BF}" type="datetimeFigureOut">
              <a:rPr lang="pt-BR" smtClean="0"/>
              <a:t>27/02/2025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387870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C94EF4D-9CED-4F3E-9A87-5B568C4791BF}" type="datetimeFigureOut">
              <a:rPr lang="pt-BR" smtClean="0"/>
              <a:t>27/02/2025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126977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C94EF4D-9CED-4F3E-9A87-5B568C4791BF}" type="datetimeFigureOut">
              <a:rPr lang="pt-BR" smtClean="0"/>
              <a:t>27/02/2025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10718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C94EF4D-9CED-4F3E-9A87-5B568C4791BF}" type="datetimeFigureOut">
              <a:rPr lang="pt-BR" smtClean="0"/>
              <a:t>27/02/2025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423768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C94EF4D-9CED-4F3E-9A87-5B568C4791BF}" type="datetimeFigureOut">
              <a:rPr lang="pt-BR" smtClean="0"/>
              <a:t>27/02/2025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42141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C94EF4D-9CED-4F3E-9A87-5B568C4791BF}" type="datetimeFigureOut">
              <a:rPr lang="pt-BR" smtClean="0"/>
              <a:t>27/02/2025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16563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C94EF4D-9CED-4F3E-9A87-5B568C4791BF}" type="datetimeFigureOut">
              <a:rPr lang="pt-BR" smtClean="0"/>
              <a:t>27/02/2025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386821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C94EF4D-9CED-4F3E-9A87-5B568C4791BF}" type="datetimeFigureOut">
              <a:rPr lang="pt-BR" smtClean="0"/>
              <a:t>27/02/2025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79930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C94EF4D-9CED-4F3E-9A87-5B568C4791BF}" type="datetimeFigureOut">
              <a:rPr lang="pt-BR" smtClean="0"/>
              <a:t>27/02/2025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E313D6-165C-40C7-A554-FEB8EE39BC29}" type="slidenum">
              <a:rPr lang="pt-BR" smtClean="0"/>
              <a:t>‹nº›</a:t>
            </a:fld>
            <a:endParaRPr lang="pt-BR"/>
          </a:p>
        </p:txBody>
      </p:sp>
    </p:spTree>
    <p:extLst>
      <p:ext uri="{BB962C8B-B14F-4D97-AF65-F5344CB8AC3E}">
        <p14:creationId xmlns:p14="http://schemas.microsoft.com/office/powerpoint/2010/main" val="327550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4EF4D-9CED-4F3E-9A87-5B568C4791BF}" type="datetimeFigureOut">
              <a:rPr lang="pt-BR" smtClean="0"/>
              <a:t>27/02/2025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313D6-165C-40C7-A554-FEB8EE39BC29}" type="slidenum">
              <a:rPr lang="pt-BR" smtClean="0"/>
              <a:t>‹nº›</a:t>
            </a:fld>
            <a:endParaRPr lang="pt-BR"/>
          </a:p>
        </p:txBody>
      </p:sp>
    </p:spTree>
    <p:extLst>
      <p:ext uri="{BB962C8B-B14F-4D97-AF65-F5344CB8AC3E}">
        <p14:creationId xmlns:p14="http://schemas.microsoft.com/office/powerpoint/2010/main" val="52615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44000" cy="1124744"/>
          </a:xfrm>
          <a:solidFill>
            <a:schemeClr val="tx1"/>
          </a:solidFill>
        </p:spPr>
        <p:txBody>
          <a:bodyPr>
            <a:normAutofit/>
          </a:bodyPr>
          <a:lstStyle/>
          <a:p>
            <a:r>
              <a:rPr lang="pt-BR" b="1" dirty="0" smtClean="0">
                <a:solidFill>
                  <a:schemeClr val="bg1"/>
                </a:solidFill>
              </a:rPr>
              <a:t>AS VISÕES PROFÉTICAS PARA O FIM</a:t>
            </a:r>
            <a:endParaRPr lang="pt-BR" b="1" dirty="0">
              <a:solidFill>
                <a:schemeClr val="bg1"/>
              </a:solidFill>
            </a:endParaRPr>
          </a:p>
        </p:txBody>
      </p:sp>
      <p:sp>
        <p:nvSpPr>
          <p:cNvPr id="5" name="Subtítulo 2"/>
          <p:cNvSpPr>
            <a:spLocks noGrp="1"/>
          </p:cNvSpPr>
          <p:nvPr>
            <p:ph idx="1"/>
          </p:nvPr>
        </p:nvSpPr>
        <p:spPr>
          <a:xfrm>
            <a:off x="0" y="1124744"/>
            <a:ext cx="9144000" cy="1224136"/>
          </a:xfrm>
          <a:solidFill>
            <a:schemeClr val="tx2">
              <a:lumMod val="50000"/>
            </a:schemeClr>
          </a:solidFill>
        </p:spPr>
        <p:txBody>
          <a:bodyPr anchor="ctr">
            <a:noAutofit/>
          </a:bodyPr>
          <a:lstStyle/>
          <a:p>
            <a:pPr marL="0" indent="0" algn="ctr">
              <a:buNone/>
            </a:pPr>
            <a:r>
              <a:rPr lang="pt-BR" sz="2800" b="1" dirty="0" smtClean="0">
                <a:solidFill>
                  <a:schemeClr val="bg1"/>
                </a:solidFill>
              </a:rPr>
              <a:t>INTERPRETANDO </a:t>
            </a:r>
            <a:r>
              <a:rPr lang="pt-BR" sz="2800" b="1" dirty="0">
                <a:solidFill>
                  <a:schemeClr val="bg1"/>
                </a:solidFill>
              </a:rPr>
              <a:t>CORRETAMENTE OS </a:t>
            </a:r>
            <a:r>
              <a:rPr lang="pt-BR" sz="2800" b="1" dirty="0" smtClean="0">
                <a:solidFill>
                  <a:schemeClr val="bg1"/>
                </a:solidFill>
              </a:rPr>
              <a:t>EVENTOS FINAIS</a:t>
            </a:r>
            <a:r>
              <a:rPr lang="pt-BR" sz="2800" b="1" dirty="0">
                <a:solidFill>
                  <a:schemeClr val="bg1"/>
                </a:solidFill>
              </a:rPr>
              <a:t>, </a:t>
            </a:r>
            <a:endParaRPr lang="pt-BR" sz="2800" b="1" dirty="0" smtClean="0">
              <a:solidFill>
                <a:schemeClr val="bg1"/>
              </a:solidFill>
            </a:endParaRPr>
          </a:p>
          <a:p>
            <a:pPr marL="0" indent="0" algn="ctr">
              <a:buNone/>
            </a:pPr>
            <a:r>
              <a:rPr lang="pt-BR" sz="2800" b="1" dirty="0" smtClean="0">
                <a:solidFill>
                  <a:schemeClr val="bg1"/>
                </a:solidFill>
              </a:rPr>
              <a:t>ÀS </a:t>
            </a:r>
            <a:r>
              <a:rPr lang="pt-BR" sz="2800" b="1" dirty="0">
                <a:solidFill>
                  <a:schemeClr val="bg1"/>
                </a:solidFill>
              </a:rPr>
              <a:t>FIGURAS </a:t>
            </a:r>
            <a:r>
              <a:rPr lang="pt-BR" sz="2800" b="1" dirty="0" smtClean="0">
                <a:solidFill>
                  <a:schemeClr val="bg1"/>
                </a:solidFill>
              </a:rPr>
              <a:t>OU SÍMBOLOS PROFÉTICOS  - 1º PARTE</a:t>
            </a:r>
            <a:endParaRPr lang="pt-BR" sz="2800" b="1" dirty="0">
              <a:solidFill>
                <a:schemeClr val="bg1"/>
              </a:solidFill>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1" y="2348880"/>
            <a:ext cx="3172820" cy="4509120"/>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521" y="2348880"/>
            <a:ext cx="3043662" cy="2134493"/>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520" y="4451983"/>
            <a:ext cx="3043663" cy="2403467"/>
          </a:xfrm>
          <a:prstGeom prst="rect">
            <a:avLst/>
          </a:prstGeom>
        </p:spPr>
      </p:pic>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2367626"/>
            <a:ext cx="2886306" cy="4471627"/>
          </a:xfrm>
          <a:prstGeom prst="rect">
            <a:avLst/>
          </a:prstGeom>
        </p:spPr>
      </p:pic>
      <p:sp>
        <p:nvSpPr>
          <p:cNvPr id="12" name="CaixaDeTexto 11"/>
          <p:cNvSpPr txBox="1"/>
          <p:nvPr/>
        </p:nvSpPr>
        <p:spPr>
          <a:xfrm>
            <a:off x="3184521" y="2367626"/>
            <a:ext cx="1243463" cy="923330"/>
          </a:xfrm>
          <a:prstGeom prst="rect">
            <a:avLst/>
          </a:prstGeom>
          <a:noFill/>
        </p:spPr>
        <p:txBody>
          <a:bodyPr wrap="square" rtlCol="0">
            <a:spAutoFit/>
          </a:bodyPr>
          <a:lstStyle/>
          <a:p>
            <a:pPr algn="ctr"/>
            <a:r>
              <a:rPr lang="pt-BR" sz="5400" b="1" dirty="0" smtClean="0"/>
              <a:t>666</a:t>
            </a:r>
            <a:endParaRPr lang="pt-BR" sz="5400" b="1" dirty="0"/>
          </a:p>
        </p:txBody>
      </p:sp>
    </p:spTree>
    <p:extLst>
      <p:ext uri="{BB962C8B-B14F-4D97-AF65-F5344CB8AC3E}">
        <p14:creationId xmlns:p14="http://schemas.microsoft.com/office/powerpoint/2010/main" val="124508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340768"/>
          </a:xfrm>
          <a:solidFill>
            <a:schemeClr val="tx1"/>
          </a:solidFill>
        </p:spPr>
        <p:txBody>
          <a:bodyPr anchor="t">
            <a:normAutofit fontScale="90000"/>
          </a:bodyPr>
          <a:lstStyle/>
          <a:p>
            <a:r>
              <a:rPr lang="pt-BR" b="1" dirty="0">
                <a:solidFill>
                  <a:schemeClr val="bg1"/>
                </a:solidFill>
              </a:rPr>
              <a:t>A ESTATUA DO SONHO DO REI DE </a:t>
            </a:r>
            <a:r>
              <a:rPr lang="pt-BR" b="1" dirty="0" smtClean="0">
                <a:solidFill>
                  <a:schemeClr val="bg1"/>
                </a:solidFill>
              </a:rPr>
              <a:t>BAVEL </a:t>
            </a:r>
            <a:r>
              <a:rPr lang="pt-BR" b="1" dirty="0" err="1" smtClean="0">
                <a:solidFill>
                  <a:schemeClr val="bg1"/>
                </a:solidFill>
              </a:rPr>
              <a:t>Dn</a:t>
            </a:r>
            <a:r>
              <a:rPr lang="pt-BR" b="1" dirty="0" smtClean="0">
                <a:solidFill>
                  <a:schemeClr val="bg1"/>
                </a:solidFill>
              </a:rPr>
              <a:t>. </a:t>
            </a:r>
            <a:r>
              <a:rPr lang="pt-BR" b="1" dirty="0">
                <a:solidFill>
                  <a:schemeClr val="bg1"/>
                </a:solidFill>
              </a:rPr>
              <a:t>2: </a:t>
            </a:r>
            <a:r>
              <a:rPr lang="pt-BR" b="1" dirty="0" smtClean="0">
                <a:solidFill>
                  <a:schemeClr val="bg1"/>
                </a:solidFill>
              </a:rPr>
              <a:t>1-49 – ANÁLISE DA IMAGEM</a:t>
            </a:r>
            <a:endParaRPr lang="pt-BR" dirty="0">
              <a:solidFill>
                <a:schemeClr val="bg1"/>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316765"/>
            <a:ext cx="4155927" cy="5541235"/>
          </a:xfrm>
        </p:spPr>
      </p:pic>
      <p:sp>
        <p:nvSpPr>
          <p:cNvPr id="7" name="CaixaDeTexto 6"/>
          <p:cNvSpPr txBox="1"/>
          <p:nvPr/>
        </p:nvSpPr>
        <p:spPr>
          <a:xfrm>
            <a:off x="5065080" y="1758477"/>
            <a:ext cx="3798168" cy="307777"/>
          </a:xfrm>
          <a:prstGeom prst="rect">
            <a:avLst/>
          </a:prstGeom>
          <a:solidFill>
            <a:schemeClr val="bg1"/>
          </a:solidFill>
        </p:spPr>
        <p:txBody>
          <a:bodyPr wrap="square" rtlCol="0">
            <a:spAutoFit/>
          </a:bodyPr>
          <a:lstStyle/>
          <a:p>
            <a:r>
              <a:rPr lang="pt-BR" sz="1400" b="1" dirty="0" smtClean="0"/>
              <a:t>CABEÇA DE OURO - SISTEMA BABILÔNICO</a:t>
            </a:r>
          </a:p>
        </p:txBody>
      </p:sp>
      <p:sp>
        <p:nvSpPr>
          <p:cNvPr id="8" name="CaixaDeTexto 7"/>
          <p:cNvSpPr txBox="1"/>
          <p:nvPr/>
        </p:nvSpPr>
        <p:spPr>
          <a:xfrm>
            <a:off x="5093385" y="2636912"/>
            <a:ext cx="3557190" cy="523220"/>
          </a:xfrm>
          <a:prstGeom prst="rect">
            <a:avLst/>
          </a:prstGeom>
          <a:solidFill>
            <a:schemeClr val="bg1"/>
          </a:solidFill>
        </p:spPr>
        <p:txBody>
          <a:bodyPr wrap="square" rtlCol="0">
            <a:spAutoFit/>
          </a:bodyPr>
          <a:lstStyle/>
          <a:p>
            <a:r>
              <a:rPr lang="pt-BR" sz="1400" b="1" dirty="0" smtClean="0"/>
              <a:t>PEITO E BRAÇOS DE PRATA - IMPÉRIO DOS MEDOS E PERSAS</a:t>
            </a:r>
          </a:p>
        </p:txBody>
      </p:sp>
      <p:sp>
        <p:nvSpPr>
          <p:cNvPr id="9" name="CaixaDeTexto 8"/>
          <p:cNvSpPr txBox="1"/>
          <p:nvPr/>
        </p:nvSpPr>
        <p:spPr>
          <a:xfrm>
            <a:off x="5058846" y="3943131"/>
            <a:ext cx="3510136" cy="523220"/>
          </a:xfrm>
          <a:prstGeom prst="rect">
            <a:avLst/>
          </a:prstGeom>
          <a:solidFill>
            <a:schemeClr val="bg1"/>
          </a:solidFill>
        </p:spPr>
        <p:txBody>
          <a:bodyPr wrap="square" rtlCol="0">
            <a:spAutoFit/>
          </a:bodyPr>
          <a:lstStyle/>
          <a:p>
            <a:r>
              <a:rPr lang="pt-BR" sz="1400" b="1" dirty="0" smtClean="0"/>
              <a:t>VENTRE E QUADRIS DE BRONZE - IMPÉRIO DA GRECIA</a:t>
            </a:r>
            <a:endParaRPr lang="pt-BR" sz="1400" b="1" dirty="0"/>
          </a:p>
        </p:txBody>
      </p:sp>
      <p:sp>
        <p:nvSpPr>
          <p:cNvPr id="10" name="CaixaDeTexto 9"/>
          <p:cNvSpPr txBox="1"/>
          <p:nvPr/>
        </p:nvSpPr>
        <p:spPr>
          <a:xfrm>
            <a:off x="5065080" y="4992269"/>
            <a:ext cx="3503902" cy="738664"/>
          </a:xfrm>
          <a:prstGeom prst="rect">
            <a:avLst/>
          </a:prstGeom>
          <a:solidFill>
            <a:schemeClr val="bg1"/>
          </a:solidFill>
        </p:spPr>
        <p:txBody>
          <a:bodyPr wrap="square" rtlCol="0">
            <a:spAutoFit/>
          </a:bodyPr>
          <a:lstStyle/>
          <a:p>
            <a:r>
              <a:rPr lang="pt-BR" sz="1400" b="1" dirty="0" smtClean="0"/>
              <a:t>PERNAS DE FERRO - DOMÍNIO ROMANO</a:t>
            </a:r>
          </a:p>
          <a:p>
            <a:r>
              <a:rPr lang="pt-BR" sz="1400" b="1" dirty="0" smtClean="0"/>
              <a:t>ROMA REPUBLICANA E ROMA IMPERIAL</a:t>
            </a:r>
          </a:p>
          <a:p>
            <a:r>
              <a:rPr lang="pt-BR" sz="1400" b="1" dirty="0" smtClean="0"/>
              <a:t>IMPÉRIO OCIDENTAL E IMPÉRIO ORIENTAL</a:t>
            </a:r>
            <a:endParaRPr lang="pt-BR" sz="1400" b="1" dirty="0"/>
          </a:p>
        </p:txBody>
      </p:sp>
      <p:sp>
        <p:nvSpPr>
          <p:cNvPr id="11" name="CaixaDeTexto 10"/>
          <p:cNvSpPr txBox="1"/>
          <p:nvPr/>
        </p:nvSpPr>
        <p:spPr>
          <a:xfrm>
            <a:off x="5064562" y="6237312"/>
            <a:ext cx="3906242" cy="523220"/>
          </a:xfrm>
          <a:prstGeom prst="rect">
            <a:avLst/>
          </a:prstGeom>
          <a:solidFill>
            <a:schemeClr val="bg1"/>
          </a:solidFill>
        </p:spPr>
        <p:txBody>
          <a:bodyPr wrap="square" rtlCol="0">
            <a:spAutoFit/>
          </a:bodyPr>
          <a:lstStyle/>
          <a:p>
            <a:pPr algn="just"/>
            <a:r>
              <a:rPr lang="pt-BR" sz="1400" b="1" dirty="0" smtClean="0"/>
              <a:t>PÉS DE FERRO E DE BARRO - REINOS DIVIDIDOS NAÇÕES FORTES E NAÇÕES FRACAS</a:t>
            </a:r>
            <a:endParaRPr lang="pt-BR" sz="1400" b="1" dirty="0"/>
          </a:p>
        </p:txBody>
      </p:sp>
      <p:sp>
        <p:nvSpPr>
          <p:cNvPr id="12" name="CaixaDeTexto 11"/>
          <p:cNvSpPr txBox="1"/>
          <p:nvPr/>
        </p:nvSpPr>
        <p:spPr>
          <a:xfrm>
            <a:off x="23795" y="4407493"/>
            <a:ext cx="2967798" cy="1169551"/>
          </a:xfrm>
          <a:prstGeom prst="rect">
            <a:avLst/>
          </a:prstGeom>
          <a:solidFill>
            <a:schemeClr val="bg1"/>
          </a:solidFill>
        </p:spPr>
        <p:txBody>
          <a:bodyPr wrap="square" rtlCol="0">
            <a:spAutoFit/>
          </a:bodyPr>
          <a:lstStyle/>
          <a:p>
            <a:pPr algn="just"/>
            <a:r>
              <a:rPr lang="pt-BR" sz="1400" b="1" dirty="0" smtClean="0"/>
              <a:t>A PEDRA É O ADVENTO DE YAUSHA MASHIACH ELIMINANDO A ESTATUA (REIS E REINOS) E RESTABELECENDO O GOVERNO E O REINO DOS CÉUS AOS SALVOS E SANTOS NA TERRA.</a:t>
            </a:r>
            <a:endParaRPr lang="pt-BR" sz="1400" b="1" dirty="0"/>
          </a:p>
        </p:txBody>
      </p:sp>
    </p:spTree>
    <p:extLst>
      <p:ext uri="{BB962C8B-B14F-4D97-AF65-F5344CB8AC3E}">
        <p14:creationId xmlns:p14="http://schemas.microsoft.com/office/powerpoint/2010/main" val="2407454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12776"/>
            <a:ext cx="9144000" cy="5445224"/>
          </a:xfrm>
          <a:blipFill>
            <a:blip r:embed="rId2"/>
            <a:tile tx="0" ty="0" sx="100000" sy="100000" flip="none" algn="tl"/>
          </a:blipFill>
        </p:spPr>
        <p:txBody>
          <a:bodyPr>
            <a:normAutofit lnSpcReduction="10000"/>
          </a:bodyPr>
          <a:lstStyle/>
          <a:p>
            <a:pPr marL="0" indent="0" algn="just">
              <a:buNone/>
            </a:pPr>
            <a:r>
              <a:rPr lang="pt-BR" sz="2400" b="1" dirty="0" smtClean="0"/>
              <a:t>O significado do sonho da estatua se repete na visão dos quatro (4) animas que surgem </a:t>
            </a:r>
            <a:r>
              <a:rPr lang="pt-BR" sz="2400" b="1" dirty="0"/>
              <a:t>d</a:t>
            </a:r>
            <a:r>
              <a:rPr lang="pt-BR" sz="2400" b="1" dirty="0" smtClean="0"/>
              <a:t>o mar agitado pelos ventos, que são mostrados em </a:t>
            </a:r>
            <a:r>
              <a:rPr lang="pt-BR" sz="2400" b="1" dirty="0" err="1" smtClean="0"/>
              <a:t>Dn</a:t>
            </a:r>
            <a:r>
              <a:rPr lang="pt-BR" sz="2400" b="1" dirty="0" smtClean="0"/>
              <a:t>. 7: 1-28.</a:t>
            </a:r>
          </a:p>
          <a:p>
            <a:pPr marL="0" indent="0" algn="just">
              <a:buNone/>
            </a:pPr>
            <a:r>
              <a:rPr lang="pt-BR" sz="2400" b="1" dirty="0" smtClean="0"/>
              <a:t>Mas, na visão de </a:t>
            </a:r>
            <a:r>
              <a:rPr lang="pt-BR" sz="2400" b="1" dirty="0" err="1" smtClean="0"/>
              <a:t>Dn</a:t>
            </a:r>
            <a:r>
              <a:rPr lang="pt-BR" sz="2400" b="1" dirty="0" smtClean="0"/>
              <a:t>. 7, os versos de 8-12 e 24-26, tem alguns detalhes não revelados ao rei da Bavel em seu sonho. É a partir destes versos que surgem as divergências interpretativas, quando comparados com as revelações das duas (2) Bestas do livro do Apocalipse.</a:t>
            </a:r>
          </a:p>
          <a:p>
            <a:pPr marL="0" indent="0" algn="just">
              <a:buNone/>
            </a:pPr>
            <a:r>
              <a:rPr lang="pt-BR" sz="2400" b="1" dirty="0" smtClean="0"/>
              <a:t>Não há dificuldade alguma no entendimento do sonho da estatua, pois a interpretação é dada no próprio relato pelo profeta. Neste sonho da estatua, não há nenhuma revelação ou qualquer indicação para o surgimento de um mundo unificado sob uma única autoridade. A maior parte dos evangélicos e estudiosos da escatologia acreditam que o mundo será unificado sob a liderança e governança de um personagem bíblico denominado de “O Anti-Mashiach”. Porém, no sonho da estatua  não há nenhuma referencia a este evento.</a:t>
            </a:r>
            <a:endParaRPr lang="pt-BR" sz="2400" b="1" dirty="0"/>
          </a:p>
        </p:txBody>
      </p:sp>
      <p:sp>
        <p:nvSpPr>
          <p:cNvPr id="4" name="Título 1"/>
          <p:cNvSpPr>
            <a:spLocks noGrp="1"/>
          </p:cNvSpPr>
          <p:nvPr>
            <p:ph type="title"/>
          </p:nvPr>
        </p:nvSpPr>
        <p:spPr>
          <a:xfrm>
            <a:off x="0" y="0"/>
            <a:ext cx="9144000" cy="1417638"/>
          </a:xfrm>
          <a:solidFill>
            <a:schemeClr val="tx1"/>
          </a:solidFill>
        </p:spPr>
        <p:txBody>
          <a:bodyPr anchor="t">
            <a:normAutofit fontScale="90000"/>
          </a:bodyPr>
          <a:lstStyle/>
          <a:p>
            <a:r>
              <a:rPr lang="pt-BR" b="1" dirty="0">
                <a:solidFill>
                  <a:schemeClr val="bg1"/>
                </a:solidFill>
              </a:rPr>
              <a:t>A ESTATUA DO SONHO DO REI DE </a:t>
            </a:r>
            <a:r>
              <a:rPr lang="pt-BR" b="1" dirty="0" smtClean="0">
                <a:solidFill>
                  <a:schemeClr val="bg1"/>
                </a:solidFill>
              </a:rPr>
              <a:t>BAVEL </a:t>
            </a:r>
            <a:r>
              <a:rPr lang="pt-BR" b="1" dirty="0" err="1" smtClean="0">
                <a:solidFill>
                  <a:schemeClr val="bg1"/>
                </a:solidFill>
              </a:rPr>
              <a:t>Dn</a:t>
            </a:r>
            <a:r>
              <a:rPr lang="pt-BR" b="1" dirty="0" smtClean="0">
                <a:solidFill>
                  <a:schemeClr val="bg1"/>
                </a:solidFill>
              </a:rPr>
              <a:t>. </a:t>
            </a:r>
            <a:r>
              <a:rPr lang="pt-BR" b="1" dirty="0">
                <a:solidFill>
                  <a:schemeClr val="bg1"/>
                </a:solidFill>
              </a:rPr>
              <a:t>2: </a:t>
            </a:r>
            <a:r>
              <a:rPr lang="pt-BR" b="1" dirty="0" smtClean="0">
                <a:solidFill>
                  <a:schemeClr val="bg1"/>
                </a:solidFill>
              </a:rPr>
              <a:t>1-49 – O QUE CONSIDERAR?</a:t>
            </a:r>
            <a:endParaRPr lang="pt-BR" dirty="0">
              <a:solidFill>
                <a:schemeClr val="bg1"/>
              </a:solidFill>
            </a:endParaRPr>
          </a:p>
        </p:txBody>
      </p:sp>
    </p:spTree>
    <p:extLst>
      <p:ext uri="{BB962C8B-B14F-4D97-AF65-F5344CB8AC3E}">
        <p14:creationId xmlns:p14="http://schemas.microsoft.com/office/powerpoint/2010/main" val="11266575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5930" y="1487084"/>
            <a:ext cx="4028188" cy="5370916"/>
          </a:xfrm>
        </p:spPr>
      </p:pic>
      <p:sp>
        <p:nvSpPr>
          <p:cNvPr id="4" name="Título 1"/>
          <p:cNvSpPr>
            <a:spLocks noGrp="1"/>
          </p:cNvSpPr>
          <p:nvPr>
            <p:ph type="title"/>
          </p:nvPr>
        </p:nvSpPr>
        <p:spPr>
          <a:xfrm>
            <a:off x="-9485" y="0"/>
            <a:ext cx="9144000" cy="1484784"/>
          </a:xfrm>
          <a:solidFill>
            <a:schemeClr val="tx1"/>
          </a:solidFill>
        </p:spPr>
        <p:txBody>
          <a:bodyPr anchor="t">
            <a:normAutofit fontScale="90000"/>
          </a:bodyPr>
          <a:lstStyle/>
          <a:p>
            <a:r>
              <a:rPr lang="pt-BR" b="1" dirty="0">
                <a:solidFill>
                  <a:schemeClr val="bg1"/>
                </a:solidFill>
              </a:rPr>
              <a:t>A ESTATUA DO SONHO DO REI DE </a:t>
            </a:r>
            <a:r>
              <a:rPr lang="pt-BR" b="1" dirty="0" smtClean="0">
                <a:solidFill>
                  <a:schemeClr val="bg1"/>
                </a:solidFill>
              </a:rPr>
              <a:t>BAVEL </a:t>
            </a:r>
            <a:r>
              <a:rPr lang="pt-BR" b="1" dirty="0" err="1" smtClean="0">
                <a:solidFill>
                  <a:schemeClr val="bg1"/>
                </a:solidFill>
              </a:rPr>
              <a:t>Dn</a:t>
            </a:r>
            <a:r>
              <a:rPr lang="pt-BR" b="1" dirty="0" smtClean="0">
                <a:solidFill>
                  <a:schemeClr val="bg1"/>
                </a:solidFill>
              </a:rPr>
              <a:t>. </a:t>
            </a:r>
            <a:r>
              <a:rPr lang="pt-BR" b="1" dirty="0">
                <a:solidFill>
                  <a:schemeClr val="bg1"/>
                </a:solidFill>
              </a:rPr>
              <a:t>2: </a:t>
            </a:r>
            <a:r>
              <a:rPr lang="pt-BR" b="1" dirty="0" smtClean="0">
                <a:solidFill>
                  <a:schemeClr val="bg1"/>
                </a:solidFill>
              </a:rPr>
              <a:t>1-49 – OBSERVAÇÕES IGNORADAS</a:t>
            </a:r>
            <a:endParaRPr lang="pt-BR" dirty="0">
              <a:solidFill>
                <a:schemeClr val="bg1"/>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643754"/>
            <a:ext cx="2952328" cy="2214246"/>
          </a:xfrm>
          <a:prstGeom prst="rect">
            <a:avLst/>
          </a:prstGeom>
        </p:spPr>
      </p:pic>
      <p:sp>
        <p:nvSpPr>
          <p:cNvPr id="7" name="Seta para baixo 6"/>
          <p:cNvSpPr/>
          <p:nvPr/>
        </p:nvSpPr>
        <p:spPr>
          <a:xfrm rot="16200000">
            <a:off x="867061" y="4569830"/>
            <a:ext cx="1086760" cy="2317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0" y="1556792"/>
            <a:ext cx="5076056" cy="3139321"/>
          </a:xfrm>
          <a:prstGeom prst="rect">
            <a:avLst/>
          </a:prstGeom>
          <a:noFill/>
        </p:spPr>
        <p:txBody>
          <a:bodyPr wrap="square" rtlCol="0">
            <a:spAutoFit/>
          </a:bodyPr>
          <a:lstStyle/>
          <a:p>
            <a:pPr algn="just"/>
            <a:r>
              <a:rPr lang="pt-BR" b="1" dirty="0" smtClean="0"/>
              <a:t>SIM, ESTAMOS EXATAMENTE AQUI, NESSE TEMPO. O MUNDO ESTA DIVIDIDO. É AQUI QUE A PEDRA (YAUSHA) BATERÁ DESTRUINDO TODA ESTATUA. A ESTATUA É A HISTORIA DOS EVENTOS ATÉ O FIM DE TODOS OS REINOS (NAÇÕES) DESSA TERRA.</a:t>
            </a:r>
          </a:p>
          <a:p>
            <a:pPr algn="just"/>
            <a:endParaRPr lang="pt-BR" b="1" dirty="0" smtClean="0"/>
          </a:p>
          <a:p>
            <a:pPr algn="just"/>
            <a:r>
              <a:rPr lang="pt-BR" b="1" dirty="0" smtClean="0"/>
              <a:t>AGORA DIGA, ONDE NA ESTATUA ESTÁ A PARTE  QUE MOSTRA O MUNDO UNIFICADO SOB O GOVERNO  DO ANTI-MASHIACH? EM QUAL OU EM QUAIS VERSICULOS DESTE RELATO HÁ INDÍCIOS PARA ESSA DOUTRINA?</a:t>
            </a:r>
            <a:endParaRPr lang="pt-BR" b="1" dirty="0"/>
          </a:p>
        </p:txBody>
      </p:sp>
      <p:sp>
        <p:nvSpPr>
          <p:cNvPr id="9" name="CaixaDeTexto 8"/>
          <p:cNvSpPr txBox="1"/>
          <p:nvPr/>
        </p:nvSpPr>
        <p:spPr>
          <a:xfrm>
            <a:off x="228262" y="5000704"/>
            <a:ext cx="1728192" cy="369332"/>
          </a:xfrm>
          <a:prstGeom prst="rect">
            <a:avLst/>
          </a:prstGeom>
          <a:noFill/>
        </p:spPr>
        <p:txBody>
          <a:bodyPr wrap="square" rtlCol="0">
            <a:spAutoFit/>
          </a:bodyPr>
          <a:lstStyle/>
          <a:p>
            <a:r>
              <a:rPr lang="pt-BR" b="1" dirty="0" smtClean="0"/>
              <a:t>ESTAMOS AQUI </a:t>
            </a:r>
            <a:endParaRPr lang="pt-BR" b="1" dirty="0"/>
          </a:p>
        </p:txBody>
      </p:sp>
    </p:spTree>
    <p:extLst>
      <p:ext uri="{BB962C8B-B14F-4D97-AF65-F5344CB8AC3E}">
        <p14:creationId xmlns:p14="http://schemas.microsoft.com/office/powerpoint/2010/main" val="21324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340768"/>
            <a:ext cx="9144000" cy="5517232"/>
          </a:xfrm>
          <a:blipFill>
            <a:blip r:embed="rId2"/>
            <a:tile tx="0" ty="0" sx="100000" sy="100000" flip="none" algn="tl"/>
          </a:blipFill>
        </p:spPr>
        <p:txBody>
          <a:bodyPr>
            <a:normAutofit fontScale="77500" lnSpcReduction="20000"/>
          </a:bodyPr>
          <a:lstStyle/>
          <a:p>
            <a:pPr marL="0" indent="0" algn="just">
              <a:buNone/>
            </a:pPr>
            <a:endParaRPr lang="pt-BR" sz="1800" b="1" dirty="0" smtClean="0"/>
          </a:p>
          <a:p>
            <a:pPr marL="0" indent="0" algn="just">
              <a:buNone/>
            </a:pPr>
            <a:r>
              <a:rPr lang="pt-BR" sz="2400" b="1" dirty="0" smtClean="0"/>
              <a:t>A origem do sistema governamental e cultural Babilônico é mencionado na Bíblia, muito antes da destruição e deportação do povo de YsraYauh (Israel) no ano 586 ou 587 AEC, alguns dizem 597 AEC. Isso está relatado em Gn. 10: 8-12 e Gn. 11: 6-9.</a:t>
            </a:r>
          </a:p>
          <a:p>
            <a:pPr marL="0" indent="0">
              <a:buNone/>
            </a:pPr>
            <a:endParaRPr lang="pt-BR" sz="1600" b="1" dirty="0" smtClean="0"/>
          </a:p>
          <a:p>
            <a:pPr marL="0" indent="0" algn="just">
              <a:buNone/>
            </a:pPr>
            <a:r>
              <a:rPr lang="pt-BR" sz="2400" b="1" dirty="0" smtClean="0"/>
              <a:t>Ninrode foi o primeiro rei da Bavel (Babilônia). Foi ele quem tentou unificar e governar o mundo pela primeira vez, sem ter alcançado sucesso. Inspirado pelo dragão (satanás) a ele, </a:t>
            </a:r>
            <a:r>
              <a:rPr lang="pt-BR" sz="2400" b="1" dirty="0" err="1" smtClean="0"/>
              <a:t>Ninrode</a:t>
            </a:r>
            <a:r>
              <a:rPr lang="pt-BR" sz="2400" b="1" dirty="0" smtClean="0"/>
              <a:t>, é atribuída a sugestão da construção de uma torre para salvar a humanidade de um possível novo diluvio. A torre de Bavel. Isso está em Gn. 10: 6-11 Gn. 11: 1-10.</a:t>
            </a:r>
          </a:p>
          <a:p>
            <a:pPr marL="0" indent="0">
              <a:buNone/>
            </a:pPr>
            <a:endParaRPr lang="pt-BR" sz="2400" b="1" dirty="0" smtClean="0"/>
          </a:p>
          <a:p>
            <a:pPr marL="0" indent="0" algn="just">
              <a:buNone/>
            </a:pPr>
            <a:r>
              <a:rPr lang="pt-BR" sz="2400" b="1" dirty="0" smtClean="0"/>
              <a:t>Os Egípcios e Assírios são da mesma linhagem e descendência dos Babilônios, são os primeiros povos que tentaram destruir o povo escolhido do Criador. Os Egípcios escravizaram </a:t>
            </a:r>
            <a:r>
              <a:rPr lang="pt-BR" sz="2400" b="1" dirty="0" err="1" smtClean="0"/>
              <a:t>Ysra`Yauh</a:t>
            </a:r>
            <a:r>
              <a:rPr lang="pt-BR" sz="2400" b="1" dirty="0" smtClean="0"/>
              <a:t> (Israel) por 400 anos e os Assírios destruíram o reino do norte, das 10 tribos de Israel em 722 AEC.  </a:t>
            </a:r>
            <a:r>
              <a:rPr lang="pt-BR" sz="2400" b="1" dirty="0" err="1" smtClean="0"/>
              <a:t>Bavel</a:t>
            </a:r>
            <a:r>
              <a:rPr lang="pt-BR" sz="2400" b="1" dirty="0" smtClean="0"/>
              <a:t> (Babilônia) é na bíblia, chamada de “A Grande Cidade” que no livro do apocalipse figura como Sodoma e Egito, revelando a natureza espiritual destes reinos originários em Babilônia. Todos os animais (reis e reinos) das visões de Dan`Yauh e do apocalipse, foram e são instrumentos do dragão (satanás) para tentar impedir o restabelecimento do reino dos céus na terra. Satanás tentará até o fim unificar o mundo e mantê-lo sob sua autoridade governamental. Os animais proféticos são seus instrumentos nessa louca tentativa. (Gn. 10: 12; </a:t>
            </a:r>
            <a:r>
              <a:rPr lang="pt-BR" sz="2400" b="1" dirty="0" err="1" smtClean="0"/>
              <a:t>Jn</a:t>
            </a:r>
            <a:r>
              <a:rPr lang="pt-BR" sz="2400" b="1" dirty="0" smtClean="0"/>
              <a:t>. 3: 3; Na. 1: 11 e 15; Na. 2: 7, 11-12; Ap. 11: 8 e Ap. 17: 18.) </a:t>
            </a:r>
          </a:p>
          <a:p>
            <a:pPr marL="0" indent="0" algn="ctr">
              <a:buNone/>
            </a:pPr>
            <a:endParaRPr lang="pt-BR" sz="2400" b="1" dirty="0" smtClean="0"/>
          </a:p>
        </p:txBody>
      </p:sp>
      <p:sp>
        <p:nvSpPr>
          <p:cNvPr id="4" name="Título 1"/>
          <p:cNvSpPr>
            <a:spLocks noGrp="1"/>
          </p:cNvSpPr>
          <p:nvPr>
            <p:ph type="title"/>
          </p:nvPr>
        </p:nvSpPr>
        <p:spPr>
          <a:xfrm>
            <a:off x="0" y="0"/>
            <a:ext cx="9144000" cy="1340768"/>
          </a:xfrm>
          <a:solidFill>
            <a:schemeClr val="tx1"/>
          </a:solidFill>
        </p:spPr>
        <p:txBody>
          <a:bodyPr anchor="t">
            <a:normAutofit fontScale="90000"/>
          </a:bodyPr>
          <a:lstStyle/>
          <a:p>
            <a:r>
              <a:rPr lang="pt-BR" b="1" dirty="0">
                <a:solidFill>
                  <a:schemeClr val="bg1"/>
                </a:solidFill>
              </a:rPr>
              <a:t>A ESTATUA DO SONHO DO REI DE </a:t>
            </a:r>
            <a:r>
              <a:rPr lang="pt-BR" b="1" dirty="0" smtClean="0">
                <a:solidFill>
                  <a:schemeClr val="bg1"/>
                </a:solidFill>
              </a:rPr>
              <a:t>BAVEL </a:t>
            </a:r>
            <a:r>
              <a:rPr lang="pt-BR" b="1" dirty="0" err="1" smtClean="0">
                <a:solidFill>
                  <a:schemeClr val="bg1"/>
                </a:solidFill>
              </a:rPr>
              <a:t>Dn</a:t>
            </a:r>
            <a:r>
              <a:rPr lang="pt-BR" b="1" dirty="0" smtClean="0">
                <a:solidFill>
                  <a:schemeClr val="bg1"/>
                </a:solidFill>
              </a:rPr>
              <a:t>. </a:t>
            </a:r>
            <a:r>
              <a:rPr lang="pt-BR" b="1" dirty="0">
                <a:solidFill>
                  <a:schemeClr val="bg1"/>
                </a:solidFill>
              </a:rPr>
              <a:t>2: </a:t>
            </a:r>
            <a:r>
              <a:rPr lang="pt-BR" b="1" dirty="0" smtClean="0">
                <a:solidFill>
                  <a:schemeClr val="bg1"/>
                </a:solidFill>
              </a:rPr>
              <a:t>1-49 – OBSERVAÇÕES IGNORADAS</a:t>
            </a:r>
            <a:br>
              <a:rPr lang="pt-BR" b="1" dirty="0" smtClean="0">
                <a:solidFill>
                  <a:schemeClr val="bg1"/>
                </a:solidFill>
              </a:rPr>
            </a:br>
            <a:r>
              <a:rPr lang="pt-BR" b="1" dirty="0">
                <a:solidFill>
                  <a:schemeClr val="bg1"/>
                </a:solidFill>
              </a:rPr>
              <a:t/>
            </a:r>
            <a:br>
              <a:rPr lang="pt-BR" b="1" dirty="0">
                <a:solidFill>
                  <a:schemeClr val="bg1"/>
                </a:solidFill>
              </a:rPr>
            </a:br>
            <a:endParaRPr lang="pt-BR" dirty="0">
              <a:solidFill>
                <a:schemeClr val="bg1"/>
              </a:solidFill>
            </a:endParaRPr>
          </a:p>
        </p:txBody>
      </p:sp>
    </p:spTree>
    <p:extLst>
      <p:ext uri="{BB962C8B-B14F-4D97-AF65-F5344CB8AC3E}">
        <p14:creationId xmlns:p14="http://schemas.microsoft.com/office/powerpoint/2010/main" val="31015729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84784"/>
          </a:xfrm>
          <a:solidFill>
            <a:schemeClr val="tx1"/>
          </a:solidFill>
        </p:spPr>
        <p:txBody>
          <a:bodyPr>
            <a:noAutofit/>
          </a:bodyPr>
          <a:lstStyle/>
          <a:p>
            <a:r>
              <a:rPr lang="pt-BR" sz="3600" b="1" dirty="0" smtClean="0">
                <a:solidFill>
                  <a:schemeClr val="bg1"/>
                </a:solidFill>
              </a:rPr>
              <a:t/>
            </a:r>
            <a:br>
              <a:rPr lang="pt-BR" sz="3600" b="1" dirty="0" smtClean="0">
                <a:solidFill>
                  <a:schemeClr val="bg1"/>
                </a:solidFill>
              </a:rPr>
            </a:br>
            <a:r>
              <a:rPr lang="pt-BR" sz="3600" b="1" dirty="0" smtClean="0">
                <a:solidFill>
                  <a:schemeClr val="bg1"/>
                </a:solidFill>
              </a:rPr>
              <a:t>A </a:t>
            </a:r>
            <a:r>
              <a:rPr lang="pt-BR" sz="3600" b="1" dirty="0">
                <a:solidFill>
                  <a:schemeClr val="bg1"/>
                </a:solidFill>
              </a:rPr>
              <a:t>VISÃO DOS 4 ANIMAIS SAÍDOS DO </a:t>
            </a:r>
            <a:r>
              <a:rPr lang="pt-BR" sz="3600" b="1" dirty="0" smtClean="0">
                <a:solidFill>
                  <a:schemeClr val="bg1"/>
                </a:solidFill>
              </a:rPr>
              <a:t>MAR</a:t>
            </a:r>
            <a:br>
              <a:rPr lang="pt-BR" sz="3600" b="1" dirty="0" smtClean="0">
                <a:solidFill>
                  <a:schemeClr val="bg1"/>
                </a:solidFill>
              </a:rPr>
            </a:br>
            <a:r>
              <a:rPr lang="pt-BR" sz="3600" b="1" dirty="0" err="1" smtClean="0">
                <a:solidFill>
                  <a:schemeClr val="bg1"/>
                </a:solidFill>
              </a:rPr>
              <a:t>Dn</a:t>
            </a:r>
            <a:r>
              <a:rPr lang="pt-BR" sz="3600" b="1" dirty="0" smtClean="0">
                <a:solidFill>
                  <a:schemeClr val="bg1"/>
                </a:solidFill>
              </a:rPr>
              <a:t>. </a:t>
            </a:r>
            <a:r>
              <a:rPr lang="pt-BR" sz="3600" b="1" dirty="0">
                <a:solidFill>
                  <a:schemeClr val="bg1"/>
                </a:solidFill>
              </a:rPr>
              <a:t>7: 1-28</a:t>
            </a:r>
            <a:r>
              <a:rPr lang="pt-BR" sz="3600" b="1" dirty="0" smtClean="0">
                <a:solidFill>
                  <a:schemeClr val="bg1"/>
                </a:solidFill>
              </a:rPr>
              <a:t>. O DRAGÃO USA AS BESTAS.</a:t>
            </a:r>
            <a:r>
              <a:rPr lang="pt-BR" sz="3600" b="1" dirty="0">
                <a:solidFill>
                  <a:schemeClr val="bg1"/>
                </a:solidFill>
              </a:rPr>
              <a:t/>
            </a:r>
            <a:br>
              <a:rPr lang="pt-BR" sz="3600" b="1" dirty="0">
                <a:solidFill>
                  <a:schemeClr val="bg1"/>
                </a:solidFill>
              </a:rPr>
            </a:br>
            <a:endParaRPr lang="pt-BR" sz="3600" dirty="0">
              <a:solidFill>
                <a:schemeClr val="bg1"/>
              </a:solidFill>
            </a:endParaRPr>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84783"/>
            <a:ext cx="9144000" cy="5373217"/>
          </a:xfrm>
        </p:spPr>
      </p:pic>
    </p:spTree>
    <p:extLst>
      <p:ext uri="{BB962C8B-B14F-4D97-AF65-F5344CB8AC3E}">
        <p14:creationId xmlns:p14="http://schemas.microsoft.com/office/powerpoint/2010/main" val="1636916142"/>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12776"/>
            <a:ext cx="9144000" cy="5445224"/>
          </a:xfrm>
        </p:spPr>
        <p:txBody>
          <a:bodyPr/>
          <a:lstStyle/>
          <a:p>
            <a:pPr marL="0" indent="0" algn="just">
              <a:buNone/>
            </a:pPr>
            <a:r>
              <a:rPr lang="pt-BR" sz="1600" b="1" dirty="0" smtClean="0"/>
              <a:t>YOSEF E FARAÓ TIVERAM DIFERENTES SONHOS DE MESMOS SIGNIFICADOS. QUANDO ISSO OCORRE, SIGNIFICA QUE “NÃO SERÁ DIFERENTE O QUE FOI DETERMINADO NOS CÉUS”. Gn. 37: 5-11 E Gn. 41:25-32. </a:t>
            </a:r>
          </a:p>
          <a:p>
            <a:endParaRPr lang="pt-BR" dirty="0"/>
          </a:p>
        </p:txBody>
      </p:sp>
      <p:sp>
        <p:nvSpPr>
          <p:cNvPr id="4" name="Título 1"/>
          <p:cNvSpPr>
            <a:spLocks noGrp="1"/>
          </p:cNvSpPr>
          <p:nvPr>
            <p:ph type="title"/>
          </p:nvPr>
        </p:nvSpPr>
        <p:spPr>
          <a:xfrm>
            <a:off x="0" y="0"/>
            <a:ext cx="9144000" cy="1412776"/>
          </a:xfrm>
          <a:solidFill>
            <a:schemeClr val="tx1"/>
          </a:solidFill>
        </p:spPr>
        <p:txBody>
          <a:bodyPr>
            <a:noAutofit/>
          </a:bodyPr>
          <a:lstStyle/>
          <a:p>
            <a:r>
              <a:rPr lang="pt-BR" sz="3600" b="1" dirty="0" smtClean="0">
                <a:solidFill>
                  <a:schemeClr val="bg1"/>
                </a:solidFill>
              </a:rPr>
              <a:t>O SIGINIFCADO DO SONHO DA ESTÁTUA </a:t>
            </a:r>
            <a:br>
              <a:rPr lang="pt-BR" sz="3600" b="1" dirty="0" smtClean="0">
                <a:solidFill>
                  <a:schemeClr val="bg1"/>
                </a:solidFill>
              </a:rPr>
            </a:br>
            <a:r>
              <a:rPr lang="pt-BR" sz="3600" b="1" dirty="0" smtClean="0">
                <a:solidFill>
                  <a:schemeClr val="bg1"/>
                </a:solidFill>
              </a:rPr>
              <a:t>É REFORÇADO NA VISÃO DOS 4 ANIMAIS </a:t>
            </a:r>
            <a:endParaRPr lang="pt-BR" sz="36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153283"/>
            <a:ext cx="3070181" cy="2302635"/>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686" y="2163715"/>
            <a:ext cx="3050497" cy="2194624"/>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258" y="2153282"/>
            <a:ext cx="2926166" cy="2194625"/>
          </a:xfrm>
          <a:prstGeom prst="rect">
            <a:avLst/>
          </a:prstGeom>
        </p:spPr>
      </p:pic>
      <p:sp>
        <p:nvSpPr>
          <p:cNvPr id="8" name="CaixaDeTexto 7"/>
          <p:cNvSpPr txBox="1"/>
          <p:nvPr/>
        </p:nvSpPr>
        <p:spPr>
          <a:xfrm>
            <a:off x="163190" y="3789040"/>
            <a:ext cx="2926167" cy="369332"/>
          </a:xfrm>
          <a:prstGeom prst="rect">
            <a:avLst/>
          </a:prstGeom>
          <a:solidFill>
            <a:schemeClr val="tx1"/>
          </a:solidFill>
        </p:spPr>
        <p:txBody>
          <a:bodyPr wrap="square" rtlCol="0">
            <a:spAutoFit/>
          </a:bodyPr>
          <a:lstStyle/>
          <a:p>
            <a:pPr algn="ctr"/>
            <a:r>
              <a:rPr lang="pt-BR" b="1" dirty="0" smtClean="0">
                <a:solidFill>
                  <a:schemeClr val="bg1"/>
                </a:solidFill>
              </a:rPr>
              <a:t>DOMÍNIO BABILÔNICO</a:t>
            </a:r>
            <a:endParaRPr lang="pt-BR" b="1" dirty="0">
              <a:solidFill>
                <a:schemeClr val="bg1"/>
              </a:solidFill>
            </a:endParaRPr>
          </a:p>
        </p:txBody>
      </p:sp>
      <p:sp>
        <p:nvSpPr>
          <p:cNvPr id="9" name="CaixaDeTexto 8"/>
          <p:cNvSpPr txBox="1"/>
          <p:nvPr/>
        </p:nvSpPr>
        <p:spPr>
          <a:xfrm>
            <a:off x="3285697" y="3604374"/>
            <a:ext cx="2834474" cy="369332"/>
          </a:xfrm>
          <a:prstGeom prst="rect">
            <a:avLst/>
          </a:prstGeom>
          <a:solidFill>
            <a:schemeClr val="tx1"/>
          </a:solidFill>
        </p:spPr>
        <p:txBody>
          <a:bodyPr wrap="square" rtlCol="0">
            <a:spAutoFit/>
          </a:bodyPr>
          <a:lstStyle/>
          <a:p>
            <a:pPr algn="ctr"/>
            <a:r>
              <a:rPr lang="pt-BR" b="1" dirty="0" smtClean="0">
                <a:solidFill>
                  <a:schemeClr val="bg1"/>
                </a:solidFill>
              </a:rPr>
              <a:t>DOMÍNIO MEDO-PERSA</a:t>
            </a:r>
            <a:endParaRPr lang="pt-BR" b="1" dirty="0">
              <a:solidFill>
                <a:schemeClr val="bg1"/>
              </a:solidFill>
            </a:endParaRPr>
          </a:p>
        </p:txBody>
      </p:sp>
      <p:sp>
        <p:nvSpPr>
          <p:cNvPr id="10" name="CaixaDeTexto 9"/>
          <p:cNvSpPr txBox="1"/>
          <p:nvPr/>
        </p:nvSpPr>
        <p:spPr>
          <a:xfrm>
            <a:off x="6309526" y="3789040"/>
            <a:ext cx="2834474" cy="369332"/>
          </a:xfrm>
          <a:prstGeom prst="rect">
            <a:avLst/>
          </a:prstGeom>
          <a:solidFill>
            <a:schemeClr val="tx1"/>
          </a:solidFill>
        </p:spPr>
        <p:txBody>
          <a:bodyPr wrap="square" rtlCol="0">
            <a:spAutoFit/>
          </a:bodyPr>
          <a:lstStyle/>
          <a:p>
            <a:pPr algn="ctr"/>
            <a:r>
              <a:rPr lang="pt-BR" b="1" dirty="0" smtClean="0">
                <a:solidFill>
                  <a:schemeClr val="bg1"/>
                </a:solidFill>
              </a:rPr>
              <a:t>DOMÍNIO GREGO</a:t>
            </a:r>
            <a:endParaRPr lang="pt-BR" b="1" dirty="0">
              <a:solidFill>
                <a:schemeClr val="bg1"/>
              </a:solidFill>
            </a:endParaRPr>
          </a:p>
        </p:txBody>
      </p:sp>
      <p:sp>
        <p:nvSpPr>
          <p:cNvPr id="2" name="CaixaDeTexto 1"/>
          <p:cNvSpPr txBox="1"/>
          <p:nvPr/>
        </p:nvSpPr>
        <p:spPr>
          <a:xfrm>
            <a:off x="0" y="5934670"/>
            <a:ext cx="9132424" cy="923330"/>
          </a:xfrm>
          <a:prstGeom prst="rect">
            <a:avLst/>
          </a:prstGeom>
          <a:noFill/>
        </p:spPr>
        <p:txBody>
          <a:bodyPr wrap="square" rtlCol="0">
            <a:spAutoFit/>
          </a:bodyPr>
          <a:lstStyle/>
          <a:p>
            <a:pPr algn="just"/>
            <a:r>
              <a:rPr lang="pt-BR" b="1" dirty="0" smtClean="0"/>
              <a:t>O Leopardo – Representa a velocidade tanto </a:t>
            </a:r>
            <a:r>
              <a:rPr lang="pt-BR" b="1" dirty="0"/>
              <a:t>na forma como o império </a:t>
            </a:r>
            <a:r>
              <a:rPr lang="pt-BR" b="1" dirty="0" smtClean="0"/>
              <a:t>da Grécia </a:t>
            </a:r>
            <a:r>
              <a:rPr lang="pt-BR" b="1" dirty="0"/>
              <a:t>foi formado, quanto na forma em que foi </a:t>
            </a:r>
            <a:r>
              <a:rPr lang="pt-BR" b="1" dirty="0" smtClean="0"/>
              <a:t>desfeito, sendo dividido entre os quatro principais generais do falecido imperador Alexandre O Grande, dos quais surgirá o 4 animal; O império Romano.</a:t>
            </a:r>
            <a:endParaRPr lang="pt-BR" b="1" dirty="0"/>
          </a:p>
        </p:txBody>
      </p:sp>
      <p:sp>
        <p:nvSpPr>
          <p:cNvPr id="11" name="CaixaDeTexto 10"/>
          <p:cNvSpPr txBox="1"/>
          <p:nvPr/>
        </p:nvSpPr>
        <p:spPr>
          <a:xfrm>
            <a:off x="0" y="4455918"/>
            <a:ext cx="9132424" cy="646331"/>
          </a:xfrm>
          <a:prstGeom prst="rect">
            <a:avLst/>
          </a:prstGeom>
          <a:noFill/>
        </p:spPr>
        <p:txBody>
          <a:bodyPr wrap="square" rtlCol="0">
            <a:spAutoFit/>
          </a:bodyPr>
          <a:lstStyle/>
          <a:p>
            <a:pPr algn="just"/>
            <a:r>
              <a:rPr lang="pt-BR" b="1" dirty="0" smtClean="0"/>
              <a:t>O leão – Representa a velocidade, a força e a voracidade, tanto na forma como o império da Babilônia foi formado, quanto na forma em que foi destruído – 605 – 539 AEC – 66 anos.</a:t>
            </a:r>
            <a:endParaRPr lang="pt-BR" b="1" dirty="0"/>
          </a:p>
        </p:txBody>
      </p:sp>
      <p:sp>
        <p:nvSpPr>
          <p:cNvPr id="12" name="CaixaDeTexto 11"/>
          <p:cNvSpPr txBox="1"/>
          <p:nvPr/>
        </p:nvSpPr>
        <p:spPr>
          <a:xfrm>
            <a:off x="0" y="5146065"/>
            <a:ext cx="9132424" cy="646331"/>
          </a:xfrm>
          <a:prstGeom prst="rect">
            <a:avLst/>
          </a:prstGeom>
          <a:noFill/>
        </p:spPr>
        <p:txBody>
          <a:bodyPr wrap="square" rtlCol="0">
            <a:spAutoFit/>
          </a:bodyPr>
          <a:lstStyle/>
          <a:p>
            <a:pPr algn="just"/>
            <a:r>
              <a:rPr lang="pt-BR" b="1" dirty="0" smtClean="0"/>
              <a:t>O Urso – Representa o poder dos Persas suplantando os Medos  e suas principais conquistas que foram o Egito, a Lídia e a Babilônia. 539 – 331 AEC – 208 anos.</a:t>
            </a:r>
            <a:endParaRPr lang="pt-BR" b="1" dirty="0"/>
          </a:p>
        </p:txBody>
      </p:sp>
    </p:spTree>
    <p:extLst>
      <p:ext uri="{BB962C8B-B14F-4D97-AF65-F5344CB8AC3E}">
        <p14:creationId xmlns:p14="http://schemas.microsoft.com/office/powerpoint/2010/main" val="2709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84784"/>
            <a:ext cx="9144000" cy="1152127"/>
          </a:xfrm>
        </p:spPr>
        <p:txBody>
          <a:bodyPr>
            <a:noAutofit/>
          </a:bodyPr>
          <a:lstStyle/>
          <a:p>
            <a:pPr marL="0" indent="0" algn="just">
              <a:buNone/>
            </a:pPr>
            <a:r>
              <a:rPr lang="pt-BR" sz="1800" b="1" dirty="0" smtClean="0"/>
              <a:t>LEMBRE-SE, POR TRÁS DE CADA ANIMAL ESTÁ O DRAGÃO, TRANSFERINDO </a:t>
            </a:r>
            <a:r>
              <a:rPr lang="pt-BR" sz="1800" b="1" dirty="0"/>
              <a:t>A</a:t>
            </a:r>
            <a:r>
              <a:rPr lang="pt-BR" sz="1800" b="1" dirty="0" smtClean="0"/>
              <a:t>OS ANIMAIS SEU PODER, USANDO DE ESTRATÉGIA, TENTANDO UNIR O MUNDO SOB SEU GOVERNO E IMPEDIR O RESTABELECIMENTO DO REINO CELESTIAL NA TERRA. O PECADO DO HOMEM CONCEDEU AO DIABO CAUSAR DANOS NA TERRA. YAUSHA FOI DESIGNADO PARA RECUPERAR MUNDO. </a:t>
            </a:r>
            <a:endParaRPr lang="pt-BR" sz="1800" b="1" dirty="0"/>
          </a:p>
        </p:txBody>
      </p:sp>
      <p:sp>
        <p:nvSpPr>
          <p:cNvPr id="4" name="Título 1"/>
          <p:cNvSpPr>
            <a:spLocks noGrp="1"/>
          </p:cNvSpPr>
          <p:nvPr>
            <p:ph type="title"/>
          </p:nvPr>
        </p:nvSpPr>
        <p:spPr>
          <a:xfrm>
            <a:off x="0" y="0"/>
            <a:ext cx="9144000" cy="1417638"/>
          </a:xfrm>
          <a:solidFill>
            <a:schemeClr val="tx1"/>
          </a:solidFill>
        </p:spPr>
        <p:txBody>
          <a:bodyPr>
            <a:noAutofit/>
          </a:bodyPr>
          <a:lstStyle/>
          <a:p>
            <a:r>
              <a:rPr lang="pt-BR" sz="3600" b="1" dirty="0" smtClean="0">
                <a:solidFill>
                  <a:schemeClr val="bg1"/>
                </a:solidFill>
              </a:rPr>
              <a:t/>
            </a:r>
            <a:br>
              <a:rPr lang="pt-BR" sz="3600" b="1" dirty="0" smtClean="0">
                <a:solidFill>
                  <a:schemeClr val="bg1"/>
                </a:solidFill>
              </a:rPr>
            </a:br>
            <a:r>
              <a:rPr lang="pt-BR" sz="3600" b="1" dirty="0" smtClean="0">
                <a:solidFill>
                  <a:schemeClr val="bg1"/>
                </a:solidFill>
              </a:rPr>
              <a:t>A </a:t>
            </a:r>
            <a:r>
              <a:rPr lang="pt-BR" sz="3600" b="1" dirty="0">
                <a:solidFill>
                  <a:schemeClr val="bg1"/>
                </a:solidFill>
              </a:rPr>
              <a:t>VISÃO DOS 4 ANIMAIS SAÍDOS DO </a:t>
            </a:r>
            <a:r>
              <a:rPr lang="pt-BR" sz="3600" b="1" dirty="0" smtClean="0">
                <a:solidFill>
                  <a:schemeClr val="bg1"/>
                </a:solidFill>
              </a:rPr>
              <a:t>MAR</a:t>
            </a:r>
            <a:br>
              <a:rPr lang="pt-BR" sz="3600" b="1" dirty="0" smtClean="0">
                <a:solidFill>
                  <a:schemeClr val="bg1"/>
                </a:solidFill>
              </a:rPr>
            </a:br>
            <a:r>
              <a:rPr lang="pt-BR" sz="3600" b="1" dirty="0" smtClean="0">
                <a:solidFill>
                  <a:schemeClr val="bg1"/>
                </a:solidFill>
              </a:rPr>
              <a:t>DN</a:t>
            </a:r>
            <a:r>
              <a:rPr lang="pt-BR" sz="3600" b="1" dirty="0">
                <a:solidFill>
                  <a:schemeClr val="bg1"/>
                </a:solidFill>
              </a:rPr>
              <a:t>. 7: 1-28</a:t>
            </a:r>
            <a:r>
              <a:rPr lang="pt-BR" sz="3600" b="1" dirty="0" smtClean="0">
                <a:solidFill>
                  <a:schemeClr val="bg1"/>
                </a:solidFill>
              </a:rPr>
              <a:t>. O DRAGÃO USA AS BESTAS.</a:t>
            </a:r>
            <a:r>
              <a:rPr lang="pt-BR" sz="3600" b="1" dirty="0">
                <a:solidFill>
                  <a:schemeClr val="bg1"/>
                </a:solidFill>
              </a:rPr>
              <a:t/>
            </a:r>
            <a:br>
              <a:rPr lang="pt-BR" sz="3600" b="1" dirty="0">
                <a:solidFill>
                  <a:schemeClr val="bg1"/>
                </a:solidFill>
              </a:rPr>
            </a:br>
            <a:r>
              <a:rPr lang="pt-BR" sz="3600" b="1" dirty="0" smtClean="0">
                <a:solidFill>
                  <a:schemeClr val="bg1"/>
                </a:solidFill>
              </a:rPr>
              <a:t> </a:t>
            </a:r>
            <a:endParaRPr lang="pt-BR" sz="3600" dirty="0">
              <a:solidFill>
                <a:schemeClr val="bg1"/>
              </a:solidFill>
            </a:endParaRPr>
          </a:p>
        </p:txBody>
      </p:sp>
      <p:sp>
        <p:nvSpPr>
          <p:cNvPr id="5" name="CaixaDeTexto 4"/>
          <p:cNvSpPr txBox="1"/>
          <p:nvPr/>
        </p:nvSpPr>
        <p:spPr>
          <a:xfrm>
            <a:off x="-31664" y="3987401"/>
            <a:ext cx="9144000" cy="1754326"/>
          </a:xfrm>
          <a:prstGeom prst="rect">
            <a:avLst/>
          </a:prstGeom>
          <a:noFill/>
        </p:spPr>
        <p:txBody>
          <a:bodyPr wrap="square" rtlCol="0">
            <a:spAutoFit/>
          </a:bodyPr>
          <a:lstStyle/>
          <a:p>
            <a:pPr algn="just"/>
            <a:r>
              <a:rPr lang="pt-BR" b="1" dirty="0" smtClean="0"/>
              <a:t>É VERDADE QUE O PROFETA DAN`YAUH (DANIEL) APONTA O REI N`VUKHADNETZAR (NABUCODONOSOR) COMO A CABEÇA DE OURO DA ESTÁTUA, QUE EM PARALELO COM A VISÃO DOS 4 ANIMAIS, É O LEÃO COM ASAS. PORÉM, O REINO DA BABILONIA NÃO TEM INICIO EM 605 AEC COM ESSE REI, SEGUNDO APONTAM REGISTROS HISTÓRICOS, MAS TEM INICIO COM O REI NINROD E A TORRE DE BAVEL, LOGO APÓS O DILUVIO, CONFORME O REGISTRO BÍBLICO. Gn. 10: 8-10.</a:t>
            </a:r>
            <a:endParaRPr lang="pt-BR" b="1" dirty="0"/>
          </a:p>
        </p:txBody>
      </p:sp>
      <p:sp>
        <p:nvSpPr>
          <p:cNvPr id="6" name="CaixaDeTexto 5"/>
          <p:cNvSpPr txBox="1"/>
          <p:nvPr/>
        </p:nvSpPr>
        <p:spPr>
          <a:xfrm>
            <a:off x="-21109" y="5805264"/>
            <a:ext cx="9144000" cy="923330"/>
          </a:xfrm>
          <a:prstGeom prst="rect">
            <a:avLst/>
          </a:prstGeom>
          <a:noFill/>
        </p:spPr>
        <p:txBody>
          <a:bodyPr wrap="square" rtlCol="0">
            <a:spAutoFit/>
          </a:bodyPr>
          <a:lstStyle/>
          <a:p>
            <a:pPr algn="just"/>
            <a:r>
              <a:rPr lang="pt-BR" b="1" dirty="0" smtClean="0"/>
              <a:t>AS INTERPRETAÇÕES COMEÇAM A DIVERGIR A PARTIR DA FIGURA DO 4º ANIMAL, DESCRITO APENAS COMO TERRIVEL E ESPANTOSO. É A PARTIR DESSE ANIMAL QUE UMA MISCELANIA DE PENSAMENTOS APOCALIPTICOS  SURGEM E TENTAM SER EXPLICADOS.  </a:t>
            </a:r>
            <a:endParaRPr lang="pt-BR" b="1" dirty="0"/>
          </a:p>
        </p:txBody>
      </p:sp>
      <p:sp>
        <p:nvSpPr>
          <p:cNvPr id="7" name="CaixaDeTexto 6"/>
          <p:cNvSpPr txBox="1"/>
          <p:nvPr/>
        </p:nvSpPr>
        <p:spPr>
          <a:xfrm>
            <a:off x="-21109" y="2764065"/>
            <a:ext cx="9122890" cy="1200329"/>
          </a:xfrm>
          <a:prstGeom prst="rect">
            <a:avLst/>
          </a:prstGeom>
          <a:noFill/>
        </p:spPr>
        <p:txBody>
          <a:bodyPr wrap="square" rtlCol="0">
            <a:spAutoFit/>
          </a:bodyPr>
          <a:lstStyle/>
          <a:p>
            <a:pPr algn="just"/>
            <a:r>
              <a:rPr lang="pt-BR" b="1" dirty="0" smtClean="0"/>
              <a:t>ATÉ O 3º ANIMAL OU IMPÉRIO, O MUNDO NÃO CONSEGUE SER UNIFICADO. NENHUM DOS IMPÉRIOS CONSEGUIU CONQUISTAR TODOS OS REINOS DO MUNDO NEM NOS SEUS MAIORES E MELHORES DIAS DE GLÓRIA. TODOS OS IMPÉRIOS CAIRAM, TODOS FALHARAM, TODOS PASSARAM  E JÁ NÃO EXISTEM MAIS.</a:t>
            </a:r>
            <a:endParaRPr lang="pt-BR" b="1" dirty="0"/>
          </a:p>
        </p:txBody>
      </p:sp>
    </p:spTree>
    <p:extLst>
      <p:ext uri="{BB962C8B-B14F-4D97-AF65-F5344CB8AC3E}">
        <p14:creationId xmlns:p14="http://schemas.microsoft.com/office/powerpoint/2010/main" val="13232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84784"/>
            <a:ext cx="9144000" cy="504056"/>
          </a:xfrm>
        </p:spPr>
        <p:txBody>
          <a:bodyPr>
            <a:normAutofit fontScale="85000" lnSpcReduction="10000"/>
          </a:bodyPr>
          <a:lstStyle/>
          <a:p>
            <a:pPr marL="0" indent="0" algn="ctr">
              <a:buNone/>
            </a:pPr>
            <a:r>
              <a:rPr lang="pt-BR" b="1" dirty="0" smtClean="0"/>
              <a:t>CHEGAMOS AO 4º E ÚLTIMO ANIMAL DA VISÃO DE DAN`YAUH</a:t>
            </a:r>
            <a:endParaRPr lang="pt-BR" b="1" dirty="0"/>
          </a:p>
        </p:txBody>
      </p:sp>
      <p:sp>
        <p:nvSpPr>
          <p:cNvPr id="4" name="Título 1"/>
          <p:cNvSpPr>
            <a:spLocks noGrp="1"/>
          </p:cNvSpPr>
          <p:nvPr>
            <p:ph type="title"/>
          </p:nvPr>
        </p:nvSpPr>
        <p:spPr>
          <a:xfrm>
            <a:off x="0" y="0"/>
            <a:ext cx="9144000" cy="1417638"/>
          </a:xfrm>
          <a:solidFill>
            <a:schemeClr val="tx1"/>
          </a:solidFill>
        </p:spPr>
        <p:txBody>
          <a:bodyPr>
            <a:noAutofit/>
          </a:bodyPr>
          <a:lstStyle/>
          <a:p>
            <a:r>
              <a:rPr lang="pt-BR" sz="3600" b="1" dirty="0" smtClean="0">
                <a:solidFill>
                  <a:schemeClr val="bg1"/>
                </a:solidFill>
              </a:rPr>
              <a:t>A </a:t>
            </a:r>
            <a:r>
              <a:rPr lang="pt-BR" sz="3600" b="1" dirty="0">
                <a:solidFill>
                  <a:schemeClr val="bg1"/>
                </a:solidFill>
              </a:rPr>
              <a:t>VISÃO </a:t>
            </a:r>
            <a:r>
              <a:rPr lang="pt-BR" sz="3600" b="1" dirty="0" smtClean="0">
                <a:solidFill>
                  <a:schemeClr val="bg1"/>
                </a:solidFill>
              </a:rPr>
              <a:t>DO 4º ANIMAIL SAÍDO </a:t>
            </a:r>
            <a:r>
              <a:rPr lang="pt-BR" sz="3600" b="1" dirty="0">
                <a:solidFill>
                  <a:schemeClr val="bg1"/>
                </a:solidFill>
              </a:rPr>
              <a:t>DO </a:t>
            </a:r>
            <a:r>
              <a:rPr lang="pt-BR" sz="3600" b="1" dirty="0" smtClean="0">
                <a:solidFill>
                  <a:schemeClr val="bg1"/>
                </a:solidFill>
              </a:rPr>
              <a:t>MAR</a:t>
            </a:r>
            <a:br>
              <a:rPr lang="pt-BR" sz="3600" b="1" dirty="0" smtClean="0">
                <a:solidFill>
                  <a:schemeClr val="bg1"/>
                </a:solidFill>
              </a:rPr>
            </a:br>
            <a:r>
              <a:rPr lang="pt-BR" sz="3600" b="1" dirty="0" smtClean="0">
                <a:solidFill>
                  <a:schemeClr val="bg1"/>
                </a:solidFill>
              </a:rPr>
              <a:t>DN</a:t>
            </a:r>
            <a:r>
              <a:rPr lang="pt-BR" sz="3600" b="1" dirty="0">
                <a:solidFill>
                  <a:schemeClr val="bg1"/>
                </a:solidFill>
              </a:rPr>
              <a:t>. 7: 1-28</a:t>
            </a:r>
            <a:r>
              <a:rPr lang="pt-BR" sz="3600" b="1" dirty="0" smtClean="0">
                <a:solidFill>
                  <a:schemeClr val="bg1"/>
                </a:solidFill>
              </a:rPr>
              <a:t>. O DRAGÃO USA AS BESTAS. </a:t>
            </a:r>
            <a:endParaRPr lang="pt-BR" sz="36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5" y="2657511"/>
            <a:ext cx="5438417" cy="4200490"/>
          </a:xfrm>
          <a:prstGeom prst="rect">
            <a:avLst/>
          </a:prstGeom>
        </p:spPr>
      </p:pic>
      <p:sp>
        <p:nvSpPr>
          <p:cNvPr id="6" name="CaixaDeTexto 5"/>
          <p:cNvSpPr txBox="1"/>
          <p:nvPr/>
        </p:nvSpPr>
        <p:spPr>
          <a:xfrm>
            <a:off x="0" y="1971459"/>
            <a:ext cx="9144000" cy="646331"/>
          </a:xfrm>
          <a:prstGeom prst="rect">
            <a:avLst/>
          </a:prstGeom>
          <a:noFill/>
        </p:spPr>
        <p:txBody>
          <a:bodyPr wrap="square" rtlCol="0">
            <a:spAutoFit/>
          </a:bodyPr>
          <a:lstStyle/>
          <a:p>
            <a:r>
              <a:rPr lang="pt-BR" b="1" dirty="0" smtClean="0"/>
              <a:t>ACREDITA-SE QUE ESTE 4º ANIMAL REPRESENTE O MESMO REINO SIMBOLIZADO  NAS PERNAS DE FERRO DA ESTATUA DO SONHO DO REI DA BABILÔNIA. TEMOS AQUI O IMPÉRIO ROMANO.</a:t>
            </a:r>
            <a:endParaRPr lang="pt-BR" b="1" dirty="0"/>
          </a:p>
        </p:txBody>
      </p:sp>
      <p:sp>
        <p:nvSpPr>
          <p:cNvPr id="7" name="CaixaDeTexto 6"/>
          <p:cNvSpPr txBox="1"/>
          <p:nvPr/>
        </p:nvSpPr>
        <p:spPr>
          <a:xfrm>
            <a:off x="4716016" y="5688448"/>
            <a:ext cx="3955512" cy="369332"/>
          </a:xfrm>
          <a:prstGeom prst="rect">
            <a:avLst/>
          </a:prstGeom>
          <a:solidFill>
            <a:schemeClr val="tx1"/>
          </a:solidFill>
        </p:spPr>
        <p:txBody>
          <a:bodyPr wrap="square" rtlCol="0">
            <a:spAutoFit/>
          </a:bodyPr>
          <a:lstStyle/>
          <a:p>
            <a:pPr algn="ctr"/>
            <a:r>
              <a:rPr lang="pt-BR" b="1" dirty="0" smtClean="0">
                <a:solidFill>
                  <a:schemeClr val="bg1"/>
                </a:solidFill>
              </a:rPr>
              <a:t>DOMÍNIO IMPERIAL ROMANO</a:t>
            </a:r>
            <a:endParaRPr lang="pt-BR" b="1" dirty="0">
              <a:solidFill>
                <a:schemeClr val="bg1"/>
              </a:solidFill>
            </a:endParaRPr>
          </a:p>
        </p:txBody>
      </p:sp>
      <p:sp>
        <p:nvSpPr>
          <p:cNvPr id="8" name="CaixaDeTexto 7"/>
          <p:cNvSpPr txBox="1"/>
          <p:nvPr/>
        </p:nvSpPr>
        <p:spPr>
          <a:xfrm>
            <a:off x="20026" y="2657510"/>
            <a:ext cx="3687878" cy="738664"/>
          </a:xfrm>
          <a:prstGeom prst="rect">
            <a:avLst/>
          </a:prstGeom>
          <a:solidFill>
            <a:schemeClr val="accent1">
              <a:lumMod val="40000"/>
              <a:lumOff val="60000"/>
            </a:schemeClr>
          </a:solidFill>
        </p:spPr>
        <p:txBody>
          <a:bodyPr wrap="square" rtlCol="0">
            <a:spAutoFit/>
          </a:bodyPr>
          <a:lstStyle/>
          <a:p>
            <a:pPr algn="just"/>
            <a:r>
              <a:rPr lang="pt-BR" sz="1400" b="1" dirty="0" smtClean="0"/>
              <a:t>REGISTROS HISTÓRICOS INFORMAM QUE O IMPÉRIO ROMANO EXISTIU DO ANO 168 (AEC) ATÉ O ANO 1453 (DEC). </a:t>
            </a:r>
            <a:endParaRPr lang="pt-BR" sz="1400" b="1" dirty="0"/>
          </a:p>
        </p:txBody>
      </p:sp>
      <p:sp>
        <p:nvSpPr>
          <p:cNvPr id="10" name="Retângulo 9"/>
          <p:cNvSpPr/>
          <p:nvPr/>
        </p:nvSpPr>
        <p:spPr>
          <a:xfrm>
            <a:off x="0" y="4615797"/>
            <a:ext cx="3707904" cy="954107"/>
          </a:xfrm>
          <a:prstGeom prst="rect">
            <a:avLst/>
          </a:prstGeom>
          <a:solidFill>
            <a:schemeClr val="accent1">
              <a:lumMod val="40000"/>
              <a:lumOff val="60000"/>
            </a:schemeClr>
          </a:solidFill>
        </p:spPr>
        <p:txBody>
          <a:bodyPr wrap="square">
            <a:spAutoFit/>
          </a:bodyPr>
          <a:lstStyle/>
          <a:p>
            <a:pPr algn="just"/>
            <a:r>
              <a:rPr lang="pt-BR" sz="1400" b="1" dirty="0" smtClean="0"/>
              <a:t>AS DUAS (2) PERNAS DE FERRO SIGNIFICAM  AS DUAS FASES DO IMPÉRIO ROMANO. SÃO ELAS:</a:t>
            </a:r>
          </a:p>
          <a:p>
            <a:pPr algn="just"/>
            <a:r>
              <a:rPr lang="pt-BR" sz="1400" b="1" dirty="0" smtClean="0"/>
              <a:t> A ROMA REPUBLICANA E A ROMA IMPERIAL</a:t>
            </a:r>
            <a:endParaRPr lang="pt-BR" sz="1400" b="1" dirty="0"/>
          </a:p>
          <a:p>
            <a:pPr algn="just"/>
            <a:r>
              <a:rPr lang="pt-BR" sz="1400" b="1" dirty="0" smtClean="0"/>
              <a:t>A ROMA OCIDENTAL E A ROMA </a:t>
            </a:r>
            <a:r>
              <a:rPr lang="pt-BR" sz="1400" b="1" dirty="0"/>
              <a:t>ORIENTAL</a:t>
            </a:r>
          </a:p>
        </p:txBody>
      </p:sp>
      <p:sp>
        <p:nvSpPr>
          <p:cNvPr id="11" name="CaixaDeTexto 10"/>
          <p:cNvSpPr txBox="1"/>
          <p:nvPr/>
        </p:nvSpPr>
        <p:spPr>
          <a:xfrm>
            <a:off x="26403" y="5688449"/>
            <a:ext cx="3681501" cy="1169551"/>
          </a:xfrm>
          <a:prstGeom prst="rect">
            <a:avLst/>
          </a:prstGeom>
          <a:solidFill>
            <a:schemeClr val="accent1">
              <a:lumMod val="40000"/>
              <a:lumOff val="60000"/>
            </a:schemeClr>
          </a:solidFill>
        </p:spPr>
        <p:txBody>
          <a:bodyPr wrap="square" rtlCol="0">
            <a:spAutoFit/>
          </a:bodyPr>
          <a:lstStyle/>
          <a:p>
            <a:pPr algn="just"/>
            <a:r>
              <a:rPr lang="pt-BR" sz="1400" b="1" dirty="0" smtClean="0"/>
              <a:t>O IMPÉRIO ROMANO, EMBORA MUITO MAIS LONGO, ASSIM COMO OS DEMAIS IMPÉRIOS QUE O ANTECEDERAM, NÃO CONSEGUIU CONQUISTAR E GOVERNAR TODOS OS REINOS DO MUNDO.</a:t>
            </a:r>
            <a:endParaRPr lang="pt-BR" sz="1400" b="1" dirty="0"/>
          </a:p>
        </p:txBody>
      </p:sp>
      <p:sp>
        <p:nvSpPr>
          <p:cNvPr id="2" name="CaixaDeTexto 1"/>
          <p:cNvSpPr txBox="1"/>
          <p:nvPr/>
        </p:nvSpPr>
        <p:spPr>
          <a:xfrm>
            <a:off x="-1" y="3517851"/>
            <a:ext cx="3707905" cy="954107"/>
          </a:xfrm>
          <a:prstGeom prst="rect">
            <a:avLst/>
          </a:prstGeom>
          <a:solidFill>
            <a:schemeClr val="accent1">
              <a:lumMod val="40000"/>
              <a:lumOff val="60000"/>
            </a:schemeClr>
          </a:solidFill>
        </p:spPr>
        <p:txBody>
          <a:bodyPr wrap="square" rtlCol="0">
            <a:spAutoFit/>
          </a:bodyPr>
          <a:lstStyle/>
          <a:p>
            <a:r>
              <a:rPr lang="pt-BR" sz="1400" b="1" dirty="0" smtClean="0"/>
              <a:t>EM 395 (DEC) O IMPÉRIO FOI DIVIDIDO EM 2</a:t>
            </a:r>
          </a:p>
          <a:p>
            <a:r>
              <a:rPr lang="pt-BR" sz="1400" b="1" dirty="0" smtClean="0"/>
              <a:t>IMPÉRIO OCIDENTAL E IMPÉRIO ORIENTAL</a:t>
            </a:r>
          </a:p>
          <a:p>
            <a:r>
              <a:rPr lang="pt-BR" sz="1400" b="1" dirty="0" smtClean="0"/>
              <a:t>EM 476 O IMPÉRIO OCIDENTAL FOI DESTRUIDO</a:t>
            </a:r>
          </a:p>
          <a:p>
            <a:r>
              <a:rPr lang="pt-BR" sz="1400" b="1" dirty="0" smtClean="0"/>
              <a:t>EM 1453 O IMPÉRIO ORIENTAL  CAI TAMBÉM</a:t>
            </a:r>
            <a:endParaRPr lang="pt-BR" sz="1400" b="1" dirty="0"/>
          </a:p>
        </p:txBody>
      </p:sp>
    </p:spTree>
    <p:extLst>
      <p:ext uri="{BB962C8B-B14F-4D97-AF65-F5344CB8AC3E}">
        <p14:creationId xmlns:p14="http://schemas.microsoft.com/office/powerpoint/2010/main" val="128488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8044" y="1729726"/>
            <a:ext cx="4321807" cy="3168352"/>
          </a:xfrm>
        </p:spPr>
      </p:pic>
      <p:sp>
        <p:nvSpPr>
          <p:cNvPr id="4" name="Título 1"/>
          <p:cNvSpPr>
            <a:spLocks noGrp="1"/>
          </p:cNvSpPr>
          <p:nvPr>
            <p:ph type="title"/>
          </p:nvPr>
        </p:nvSpPr>
        <p:spPr>
          <a:xfrm>
            <a:off x="0" y="0"/>
            <a:ext cx="9144000" cy="1143000"/>
          </a:xfrm>
          <a:solidFill>
            <a:schemeClr val="tx1"/>
          </a:solidFill>
        </p:spPr>
        <p:txBody>
          <a:bodyPr>
            <a:noAutofit/>
          </a:bodyPr>
          <a:lstStyle/>
          <a:p>
            <a:r>
              <a:rPr lang="pt-BR" sz="3600" b="1" dirty="0" smtClean="0">
                <a:solidFill>
                  <a:schemeClr val="bg1"/>
                </a:solidFill>
              </a:rPr>
              <a:t>OS 10 CHIFRES DA BESTA E OS PÉS DA ESTÁTUA (</a:t>
            </a:r>
            <a:r>
              <a:rPr lang="pt-BR" sz="3600" b="1" dirty="0" err="1" smtClean="0">
                <a:solidFill>
                  <a:schemeClr val="bg1"/>
                </a:solidFill>
              </a:rPr>
              <a:t>Dn</a:t>
            </a:r>
            <a:r>
              <a:rPr lang="pt-BR" sz="3600" b="1" dirty="0" smtClean="0">
                <a:solidFill>
                  <a:schemeClr val="bg1"/>
                </a:solidFill>
              </a:rPr>
              <a:t>. 2: 42 E </a:t>
            </a:r>
            <a:r>
              <a:rPr lang="pt-BR" sz="3600" b="1" dirty="0" err="1" smtClean="0">
                <a:solidFill>
                  <a:schemeClr val="bg1"/>
                </a:solidFill>
              </a:rPr>
              <a:t>Dn</a:t>
            </a:r>
            <a:r>
              <a:rPr lang="pt-BR" sz="3600" b="1" dirty="0" smtClean="0">
                <a:solidFill>
                  <a:schemeClr val="bg1"/>
                </a:solidFill>
              </a:rPr>
              <a:t>. 7</a:t>
            </a:r>
            <a:r>
              <a:rPr lang="pt-BR" sz="3600" b="1" dirty="0">
                <a:solidFill>
                  <a:schemeClr val="bg1"/>
                </a:solidFill>
              </a:rPr>
              <a:t>: </a:t>
            </a:r>
            <a:r>
              <a:rPr lang="pt-BR" sz="3600" b="1" dirty="0" smtClean="0">
                <a:solidFill>
                  <a:schemeClr val="bg1"/>
                </a:solidFill>
              </a:rPr>
              <a:t>24) </a:t>
            </a:r>
            <a:endParaRPr lang="pt-BR" sz="3600" dirty="0">
              <a:solidFill>
                <a:schemeClr val="bg1"/>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16" y="1792762"/>
            <a:ext cx="4188296" cy="3141222"/>
          </a:xfrm>
          <a:prstGeom prst="rect">
            <a:avLst/>
          </a:prstGeom>
        </p:spPr>
      </p:pic>
      <p:sp>
        <p:nvSpPr>
          <p:cNvPr id="7" name="CaixaDeTexto 6"/>
          <p:cNvSpPr txBox="1"/>
          <p:nvPr/>
        </p:nvSpPr>
        <p:spPr>
          <a:xfrm>
            <a:off x="5434792" y="1386452"/>
            <a:ext cx="2808312" cy="369332"/>
          </a:xfrm>
          <a:prstGeom prst="rect">
            <a:avLst/>
          </a:prstGeom>
          <a:noFill/>
        </p:spPr>
        <p:txBody>
          <a:bodyPr wrap="square" rtlCol="0">
            <a:spAutoFit/>
          </a:bodyPr>
          <a:lstStyle/>
          <a:p>
            <a:r>
              <a:rPr lang="pt-BR" b="1" dirty="0" smtClean="0"/>
              <a:t>10 CHIFRES SEM COROAS </a:t>
            </a:r>
            <a:endParaRPr lang="pt-BR" b="1" dirty="0"/>
          </a:p>
        </p:txBody>
      </p:sp>
      <p:sp>
        <p:nvSpPr>
          <p:cNvPr id="8" name="CaixaDeTexto 7"/>
          <p:cNvSpPr txBox="1"/>
          <p:nvPr/>
        </p:nvSpPr>
        <p:spPr>
          <a:xfrm>
            <a:off x="215516" y="1386452"/>
            <a:ext cx="3972272" cy="369332"/>
          </a:xfrm>
          <a:prstGeom prst="rect">
            <a:avLst/>
          </a:prstGeom>
          <a:noFill/>
        </p:spPr>
        <p:txBody>
          <a:bodyPr wrap="square" rtlCol="0">
            <a:spAutoFit/>
          </a:bodyPr>
          <a:lstStyle/>
          <a:p>
            <a:r>
              <a:rPr lang="pt-BR" b="1" dirty="0" smtClean="0"/>
              <a:t>10 DEDOS DOS PÉS EM BARRO E FERRO </a:t>
            </a:r>
            <a:endParaRPr lang="pt-BR" b="1" dirty="0"/>
          </a:p>
        </p:txBody>
      </p:sp>
      <p:sp>
        <p:nvSpPr>
          <p:cNvPr id="9" name="CaixaDeTexto 8"/>
          <p:cNvSpPr txBox="1"/>
          <p:nvPr/>
        </p:nvSpPr>
        <p:spPr>
          <a:xfrm>
            <a:off x="0" y="5103674"/>
            <a:ext cx="9144000" cy="1754326"/>
          </a:xfrm>
          <a:prstGeom prst="rect">
            <a:avLst/>
          </a:prstGeom>
          <a:noFill/>
        </p:spPr>
        <p:txBody>
          <a:bodyPr wrap="square" rtlCol="0">
            <a:spAutoFit/>
          </a:bodyPr>
          <a:lstStyle/>
          <a:p>
            <a:pPr algn="just"/>
            <a:r>
              <a:rPr lang="pt-BR" b="1" dirty="0" smtClean="0"/>
              <a:t>O SONHO REVELA QUE OS PÉS E OS 10 DEDOS DA ESTATUA QUE SÃO EM PARTE DE BARRO E EM PARTE DE FERRO, REPRESENTAM OS ÚLTIMOS REINOS OU NAÇÕES DA TERRA, ALGUMAS FORTES OUTRAS FRACAS </a:t>
            </a:r>
            <a:r>
              <a:rPr lang="pt-BR" b="1" u="sng" dirty="0" smtClean="0">
                <a:solidFill>
                  <a:srgbClr val="C00000"/>
                </a:solidFill>
              </a:rPr>
              <a:t>IMPEDIDAS DE SE UNIREM</a:t>
            </a:r>
            <a:r>
              <a:rPr lang="pt-BR" b="1" dirty="0" smtClean="0"/>
              <a:t>, ASSIM TAMBÉM, OS 10 CHIFRES DO 4º ANIMAL, REPRESENTAM IGUALMENTE OS ÚLTIMOS REINOS OU NAÇÕES DA TERRA.  AMBOS (10 DEDOS E 10 CHIFRES) SÃO OS </a:t>
            </a:r>
            <a:r>
              <a:rPr lang="pt-BR" b="1" dirty="0"/>
              <a:t>Ú</a:t>
            </a:r>
            <a:r>
              <a:rPr lang="pt-BR" b="1" dirty="0" smtClean="0"/>
              <a:t>LTIMOS REINOS OU NAÇÕES NA TERRA ATÉ O FIM DOS TEMPOS, QUE APESAR DAS INUMERAS TENTATIVAS, SÃO IMPEDIDAS DE SE UNIREM. </a:t>
            </a:r>
            <a:endParaRPr lang="pt-BR" dirty="0"/>
          </a:p>
        </p:txBody>
      </p:sp>
      <p:sp>
        <p:nvSpPr>
          <p:cNvPr id="11" name="Seta para a esquerda e para a direita 10"/>
          <p:cNvSpPr/>
          <p:nvPr/>
        </p:nvSpPr>
        <p:spPr>
          <a:xfrm rot="20136817">
            <a:off x="3300540" y="2959551"/>
            <a:ext cx="2448272" cy="598866"/>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ESTAMOS AQUI</a:t>
            </a:r>
            <a:endParaRPr lang="pt-BR" b="1" dirty="0"/>
          </a:p>
        </p:txBody>
      </p:sp>
    </p:spTree>
    <p:extLst>
      <p:ext uri="{BB962C8B-B14F-4D97-AF65-F5344CB8AC3E}">
        <p14:creationId xmlns:p14="http://schemas.microsoft.com/office/powerpoint/2010/main" val="7861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12776"/>
            <a:ext cx="9144000" cy="1224135"/>
          </a:xfrm>
        </p:spPr>
        <p:txBody>
          <a:bodyPr>
            <a:noAutofit/>
          </a:bodyPr>
          <a:lstStyle/>
          <a:p>
            <a:pPr marL="0" indent="0" algn="just">
              <a:buNone/>
            </a:pPr>
            <a:r>
              <a:rPr lang="pt-BR" sz="1800" b="1" dirty="0" smtClean="0"/>
              <a:t>NOTE QUE TEMOS SIGNIFICADOS PARALELOS IDENTICOS ENTRE O SONHO DA ESTATUA E A VISÃO DOS QUATRO (4) ANIMAIS E ATÉ ESSE PONTO DO ESTUDO, NÃO HÁ QUALQUER INDÍCIO DE UM MUNDO UNIFICADO EM QUALQUER PERÍODO DA HISTÓRIA, SEJA NO PASSADO, NO PRESENTE OU NO FUTURO. </a:t>
            </a:r>
            <a:endParaRPr lang="pt-BR" sz="1800" b="1" dirty="0"/>
          </a:p>
        </p:txBody>
      </p:sp>
      <p:sp>
        <p:nvSpPr>
          <p:cNvPr id="4" name="Título 1"/>
          <p:cNvSpPr>
            <a:spLocks noGrp="1"/>
          </p:cNvSpPr>
          <p:nvPr>
            <p:ph type="title"/>
          </p:nvPr>
        </p:nvSpPr>
        <p:spPr>
          <a:xfrm>
            <a:off x="0" y="0"/>
            <a:ext cx="9144000" cy="1196752"/>
          </a:xfrm>
          <a:solidFill>
            <a:schemeClr val="tx1"/>
          </a:solidFill>
        </p:spPr>
        <p:txBody>
          <a:bodyPr>
            <a:noAutofit/>
          </a:bodyPr>
          <a:lstStyle/>
          <a:p>
            <a:r>
              <a:rPr lang="pt-BR" sz="3600" b="1" dirty="0" smtClean="0">
                <a:solidFill>
                  <a:schemeClr val="bg1"/>
                </a:solidFill>
              </a:rPr>
              <a:t>A </a:t>
            </a:r>
            <a:r>
              <a:rPr lang="pt-BR" sz="3600" b="1" dirty="0">
                <a:solidFill>
                  <a:schemeClr val="bg1"/>
                </a:solidFill>
              </a:rPr>
              <a:t>VISÃO DOS 4 ANIMAIS SAÍDOS DO </a:t>
            </a:r>
            <a:r>
              <a:rPr lang="pt-BR" sz="3600" b="1" dirty="0" smtClean="0">
                <a:solidFill>
                  <a:schemeClr val="bg1"/>
                </a:solidFill>
              </a:rPr>
              <a:t>MAR</a:t>
            </a:r>
            <a:br>
              <a:rPr lang="pt-BR" sz="3600" b="1" dirty="0" smtClean="0">
                <a:solidFill>
                  <a:schemeClr val="bg1"/>
                </a:solidFill>
              </a:rPr>
            </a:br>
            <a:r>
              <a:rPr lang="pt-BR" sz="3600" b="1" dirty="0" smtClean="0">
                <a:solidFill>
                  <a:schemeClr val="bg1"/>
                </a:solidFill>
              </a:rPr>
              <a:t>DN</a:t>
            </a:r>
            <a:r>
              <a:rPr lang="pt-BR" sz="3600" b="1" dirty="0">
                <a:solidFill>
                  <a:schemeClr val="bg1"/>
                </a:solidFill>
              </a:rPr>
              <a:t>. 7: 1-28</a:t>
            </a:r>
            <a:r>
              <a:rPr lang="pt-BR" sz="3600" b="1" dirty="0" smtClean="0">
                <a:solidFill>
                  <a:schemeClr val="bg1"/>
                </a:solidFill>
              </a:rPr>
              <a:t>. O DRAGÃO USA AS BESTAS. </a:t>
            </a:r>
            <a:endParaRPr lang="pt-BR" sz="3600" dirty="0">
              <a:solidFill>
                <a:schemeClr val="bg1"/>
              </a:solidFill>
            </a:endParaRPr>
          </a:p>
        </p:txBody>
      </p:sp>
      <p:sp>
        <p:nvSpPr>
          <p:cNvPr id="2" name="CaixaDeTexto 1"/>
          <p:cNvSpPr txBox="1"/>
          <p:nvPr/>
        </p:nvSpPr>
        <p:spPr>
          <a:xfrm>
            <a:off x="10790" y="2708920"/>
            <a:ext cx="9144000" cy="2031325"/>
          </a:xfrm>
          <a:prstGeom prst="rect">
            <a:avLst/>
          </a:prstGeom>
          <a:noFill/>
        </p:spPr>
        <p:txBody>
          <a:bodyPr wrap="square" rtlCol="0">
            <a:spAutoFit/>
          </a:bodyPr>
          <a:lstStyle/>
          <a:p>
            <a:pPr algn="just"/>
            <a:r>
              <a:rPr lang="pt-BR" b="1" dirty="0" smtClean="0"/>
              <a:t>OBSERVE QUE O SONHO DA ESTATUA NÃO FORNECE INFORMAÇÕES QUE SIRVAM DE SUBSIDIOS PARA IDENTIFICAR COM PRECISÃO OS REINOS SUBSEQUENTES AO IMPÉRIO BABILONICO,  MAS A VISÃO DOS QUATRO (4) ANIMAIS TEM DETALHES QUE AUXILIAM NESSA IDENTIFICAÇÃO.  PORÉM, PARA QUE NÃO RESTASSE QUALQUER DÚVIDA SOBRE QUAIS SERIAM OS REINOS SUBSEQUENTES AO IMPÉRIO BABILONICO, UMA NOVA VISÃO FOI CONCEDIDA AO PROFETA. A VISÃO DO CARNEIRO QUE LUTA CONTRA UM BODE COM UM CHIFRE NOTÁVEL, MAS É DERROTADO. ISTO ESTÁ EM  </a:t>
            </a:r>
            <a:r>
              <a:rPr lang="pt-BR" b="1" dirty="0" err="1" smtClean="0"/>
              <a:t>Dn</a:t>
            </a:r>
            <a:r>
              <a:rPr lang="pt-BR" b="1" dirty="0" smtClean="0"/>
              <a:t>. 8: 20-22.</a:t>
            </a:r>
            <a:endParaRPr lang="pt-BR" b="1" dirty="0"/>
          </a:p>
        </p:txBody>
      </p:sp>
      <p:sp>
        <p:nvSpPr>
          <p:cNvPr id="6" name="CaixaDeTexto 5"/>
          <p:cNvSpPr txBox="1"/>
          <p:nvPr/>
        </p:nvSpPr>
        <p:spPr>
          <a:xfrm>
            <a:off x="10790" y="5013176"/>
            <a:ext cx="9141142" cy="1754326"/>
          </a:xfrm>
          <a:prstGeom prst="rect">
            <a:avLst/>
          </a:prstGeom>
          <a:noFill/>
        </p:spPr>
        <p:txBody>
          <a:bodyPr wrap="square" rtlCol="0">
            <a:spAutoFit/>
          </a:bodyPr>
          <a:lstStyle/>
          <a:p>
            <a:pPr algn="just"/>
            <a:r>
              <a:rPr lang="pt-BR" b="1" dirty="0" smtClean="0"/>
              <a:t>DA LUTA ENTRE O BODE E O CARNEIRO ACABA RESULTANDO NO SURGIMENTO DO 4º ANIMAL OU QUARTO REINO APRESENTADO NA VISÃO DOS 4 ANIMAIS. </a:t>
            </a:r>
            <a:r>
              <a:rPr lang="pt-BR" b="1" dirty="0"/>
              <a:t>VEJA </a:t>
            </a:r>
            <a:r>
              <a:rPr lang="pt-BR" b="1" dirty="0" err="1"/>
              <a:t>Dn</a:t>
            </a:r>
            <a:r>
              <a:rPr lang="pt-BR" b="1" dirty="0"/>
              <a:t>. 8: 9. </a:t>
            </a:r>
            <a:r>
              <a:rPr lang="pt-BR" b="1" dirty="0" smtClean="0"/>
              <a:t>COMPARE  TAMBÉM </a:t>
            </a:r>
            <a:r>
              <a:rPr lang="pt-BR" b="1" dirty="0" err="1" smtClean="0"/>
              <a:t>Dn</a:t>
            </a:r>
            <a:r>
              <a:rPr lang="pt-BR" b="1" dirty="0" smtClean="0"/>
              <a:t>. 7:  7 COM </a:t>
            </a:r>
            <a:r>
              <a:rPr lang="pt-BR" b="1" dirty="0" err="1" smtClean="0"/>
              <a:t>Dn</a:t>
            </a:r>
            <a:r>
              <a:rPr lang="pt-BR" b="1" dirty="0" smtClean="0"/>
              <a:t>. 8: 10. </a:t>
            </a:r>
            <a:r>
              <a:rPr lang="pt-BR" b="1" dirty="0"/>
              <a:t> </a:t>
            </a:r>
            <a:r>
              <a:rPr lang="pt-BR" b="1" dirty="0" smtClean="0"/>
              <a:t>A VERDADE QUE FOI ATIRADA A TERRA </a:t>
            </a:r>
            <a:r>
              <a:rPr lang="pt-BR" b="1" dirty="0" err="1" smtClean="0"/>
              <a:t>Dn</a:t>
            </a:r>
            <a:r>
              <a:rPr lang="pt-BR" b="1" dirty="0" smtClean="0"/>
              <a:t>. 8: 25 REFERE-SE YAUSHA. ELE É A VERDADE. ROMA IMPERIAL FOI QUEM MATOU YAUSHA, DE FATO FEZ TUDO O QUE ESTA DESCRITO. A MORTE DE YAUSHA PURIFICOU O SANTUÁRIO QUE SOMOS NÓS.  </a:t>
            </a:r>
            <a:r>
              <a:rPr lang="pt-BR" b="1" dirty="0" err="1" smtClean="0"/>
              <a:t>Dn</a:t>
            </a:r>
            <a:r>
              <a:rPr lang="pt-BR" b="1" dirty="0" smtClean="0"/>
              <a:t>. 8: 14. </a:t>
            </a:r>
            <a:endParaRPr lang="pt-BR" b="1" dirty="0"/>
          </a:p>
        </p:txBody>
      </p:sp>
    </p:spTree>
    <p:extLst>
      <p:ext uri="{BB962C8B-B14F-4D97-AF65-F5344CB8AC3E}">
        <p14:creationId xmlns:p14="http://schemas.microsoft.com/office/powerpoint/2010/main" val="29540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8636"/>
            <a:ext cx="9144000" cy="936104"/>
          </a:xfrm>
          <a:solidFill>
            <a:schemeClr val="tx1"/>
          </a:solidFill>
        </p:spPr>
        <p:txBody>
          <a:bodyPr/>
          <a:lstStyle/>
          <a:p>
            <a:r>
              <a:rPr lang="pt-BR" b="1" dirty="0" smtClean="0">
                <a:solidFill>
                  <a:schemeClr val="bg1"/>
                </a:solidFill>
              </a:rPr>
              <a:t>AS VISÕES PROFÉTICAS PARA O FIM</a:t>
            </a:r>
            <a:endParaRPr lang="pt-BR" b="1" dirty="0">
              <a:solidFill>
                <a:schemeClr val="bg1"/>
              </a:solidFill>
            </a:endParaRPr>
          </a:p>
        </p:txBody>
      </p:sp>
      <p:sp>
        <p:nvSpPr>
          <p:cNvPr id="3" name="Subtítulo 2"/>
          <p:cNvSpPr>
            <a:spLocks noGrp="1"/>
          </p:cNvSpPr>
          <p:nvPr>
            <p:ph type="subTitle" idx="1"/>
          </p:nvPr>
        </p:nvSpPr>
        <p:spPr>
          <a:xfrm>
            <a:off x="0" y="980728"/>
            <a:ext cx="9144000" cy="1224136"/>
          </a:xfrm>
          <a:solidFill>
            <a:schemeClr val="tx2">
              <a:lumMod val="50000"/>
            </a:schemeClr>
          </a:solidFill>
        </p:spPr>
        <p:txBody>
          <a:bodyPr anchor="ctr">
            <a:normAutofit fontScale="77500" lnSpcReduction="20000"/>
          </a:bodyPr>
          <a:lstStyle/>
          <a:p>
            <a:r>
              <a:rPr lang="pt-BR" sz="4000" b="1" dirty="0" smtClean="0">
                <a:solidFill>
                  <a:schemeClr val="bg1"/>
                </a:solidFill>
              </a:rPr>
              <a:t>OS </a:t>
            </a:r>
            <a:r>
              <a:rPr lang="pt-BR" sz="4000" b="1" dirty="0">
                <a:solidFill>
                  <a:schemeClr val="bg1"/>
                </a:solidFill>
              </a:rPr>
              <a:t>EVENTOS </a:t>
            </a:r>
            <a:r>
              <a:rPr lang="pt-BR" sz="4000" b="1" dirty="0" smtClean="0">
                <a:solidFill>
                  <a:schemeClr val="bg1"/>
                </a:solidFill>
              </a:rPr>
              <a:t>FINAIS </a:t>
            </a:r>
            <a:endParaRPr lang="pt-BR" sz="4000" b="1" dirty="0">
              <a:solidFill>
                <a:schemeClr val="bg1"/>
              </a:solidFill>
            </a:endParaRPr>
          </a:p>
          <a:p>
            <a:r>
              <a:rPr lang="pt-BR" sz="4000" b="1" dirty="0">
                <a:solidFill>
                  <a:schemeClr val="bg1"/>
                </a:solidFill>
              </a:rPr>
              <a:t>AS FIGURAS </a:t>
            </a:r>
            <a:r>
              <a:rPr lang="pt-BR" sz="4000" b="1" dirty="0" smtClean="0">
                <a:solidFill>
                  <a:schemeClr val="bg1"/>
                </a:solidFill>
              </a:rPr>
              <a:t>OU </a:t>
            </a:r>
            <a:r>
              <a:rPr lang="pt-BR" sz="4000" b="1" dirty="0">
                <a:solidFill>
                  <a:schemeClr val="bg1"/>
                </a:solidFill>
              </a:rPr>
              <a:t>SÍMBOLOS PROFÉTICOS  - 1º PARTE</a:t>
            </a:r>
          </a:p>
        </p:txBody>
      </p:sp>
      <p:sp>
        <p:nvSpPr>
          <p:cNvPr id="5" name="CaixaDeTexto 4"/>
          <p:cNvSpPr txBox="1"/>
          <p:nvPr/>
        </p:nvSpPr>
        <p:spPr>
          <a:xfrm>
            <a:off x="11576" y="2314037"/>
            <a:ext cx="9144000" cy="523220"/>
          </a:xfrm>
          <a:prstGeom prst="rect">
            <a:avLst/>
          </a:prstGeom>
          <a:solidFill>
            <a:schemeClr val="accent2"/>
          </a:solidFill>
        </p:spPr>
        <p:txBody>
          <a:bodyPr wrap="square" rtlCol="0">
            <a:spAutoFit/>
          </a:bodyPr>
          <a:lstStyle/>
          <a:p>
            <a:pPr algn="just"/>
            <a:r>
              <a:rPr lang="pt-BR" sz="2800" b="1" dirty="0" smtClean="0"/>
              <a:t>A ESTATUA DO SONHO DO REI DE BAVEL (</a:t>
            </a:r>
            <a:r>
              <a:rPr lang="pt-BR" sz="2800" b="1" dirty="0" err="1" smtClean="0"/>
              <a:t>Dn</a:t>
            </a:r>
            <a:r>
              <a:rPr lang="pt-BR" sz="2800" b="1" dirty="0" smtClean="0"/>
              <a:t>. 2: 1-49)</a:t>
            </a:r>
            <a:endParaRPr lang="pt-BR" sz="2800" b="1" dirty="0"/>
          </a:p>
        </p:txBody>
      </p:sp>
      <p:sp>
        <p:nvSpPr>
          <p:cNvPr id="6" name="CaixaDeTexto 5"/>
          <p:cNvSpPr txBox="1"/>
          <p:nvPr/>
        </p:nvSpPr>
        <p:spPr>
          <a:xfrm>
            <a:off x="47321" y="2996952"/>
            <a:ext cx="9144000" cy="523220"/>
          </a:xfrm>
          <a:prstGeom prst="rect">
            <a:avLst/>
          </a:prstGeom>
          <a:solidFill>
            <a:schemeClr val="accent2"/>
          </a:solidFill>
        </p:spPr>
        <p:txBody>
          <a:bodyPr wrap="square" rtlCol="0">
            <a:spAutoFit/>
          </a:bodyPr>
          <a:lstStyle/>
          <a:p>
            <a:pPr algn="just"/>
            <a:r>
              <a:rPr lang="pt-BR" sz="2800" b="1" dirty="0" smtClean="0"/>
              <a:t>A VISÃO DOS 4 ANIMAIS SAÍDOS DO MAR (</a:t>
            </a:r>
            <a:r>
              <a:rPr lang="pt-BR" sz="2800" b="1" dirty="0" err="1" smtClean="0"/>
              <a:t>Dn</a:t>
            </a:r>
            <a:r>
              <a:rPr lang="pt-BR" sz="2800" b="1" dirty="0" smtClean="0"/>
              <a:t>. 7: 1-28)</a:t>
            </a:r>
            <a:endParaRPr lang="pt-BR" sz="2800" b="1" dirty="0"/>
          </a:p>
        </p:txBody>
      </p:sp>
      <p:sp>
        <p:nvSpPr>
          <p:cNvPr id="7" name="CaixaDeTexto 6"/>
          <p:cNvSpPr txBox="1"/>
          <p:nvPr/>
        </p:nvSpPr>
        <p:spPr>
          <a:xfrm>
            <a:off x="-14808" y="4437112"/>
            <a:ext cx="9144000" cy="523220"/>
          </a:xfrm>
          <a:prstGeom prst="rect">
            <a:avLst/>
          </a:prstGeom>
          <a:solidFill>
            <a:schemeClr val="accent2"/>
          </a:solidFill>
        </p:spPr>
        <p:txBody>
          <a:bodyPr wrap="square" rtlCol="0">
            <a:spAutoFit/>
          </a:bodyPr>
          <a:lstStyle/>
          <a:p>
            <a:pPr algn="just"/>
            <a:r>
              <a:rPr lang="pt-BR" sz="2800" b="1" dirty="0" smtClean="0"/>
              <a:t>A VISÃO DA BESTA </a:t>
            </a:r>
            <a:r>
              <a:rPr lang="pt-BR" sz="2800" b="1" dirty="0"/>
              <a:t> </a:t>
            </a:r>
            <a:r>
              <a:rPr lang="pt-BR" sz="2800" b="1" dirty="0" smtClean="0"/>
              <a:t>QUE SAI DO MAR (Ap. 13: 1-10)</a:t>
            </a:r>
            <a:endParaRPr lang="pt-BR" sz="2800" b="1" dirty="0"/>
          </a:p>
        </p:txBody>
      </p:sp>
      <p:sp>
        <p:nvSpPr>
          <p:cNvPr id="8" name="CaixaDeTexto 7"/>
          <p:cNvSpPr txBox="1"/>
          <p:nvPr/>
        </p:nvSpPr>
        <p:spPr>
          <a:xfrm>
            <a:off x="47321" y="5185128"/>
            <a:ext cx="9144000" cy="523220"/>
          </a:xfrm>
          <a:prstGeom prst="rect">
            <a:avLst/>
          </a:prstGeom>
          <a:solidFill>
            <a:schemeClr val="accent2"/>
          </a:solidFill>
        </p:spPr>
        <p:txBody>
          <a:bodyPr wrap="square" rtlCol="0">
            <a:spAutoFit/>
          </a:bodyPr>
          <a:lstStyle/>
          <a:p>
            <a:pPr algn="just"/>
            <a:r>
              <a:rPr lang="pt-BR" sz="2800" b="1" dirty="0" smtClean="0"/>
              <a:t>A VISÃO DA BESTA QUE SAI DA TERRA (Ap. 13: 11-18)</a:t>
            </a:r>
            <a:endParaRPr lang="pt-BR" sz="2800" b="1" dirty="0"/>
          </a:p>
        </p:txBody>
      </p:sp>
      <p:sp>
        <p:nvSpPr>
          <p:cNvPr id="9" name="CaixaDeTexto 8"/>
          <p:cNvSpPr txBox="1"/>
          <p:nvPr/>
        </p:nvSpPr>
        <p:spPr>
          <a:xfrm>
            <a:off x="47321" y="5949280"/>
            <a:ext cx="9096679" cy="523220"/>
          </a:xfrm>
          <a:prstGeom prst="rect">
            <a:avLst/>
          </a:prstGeom>
          <a:solidFill>
            <a:schemeClr val="accent2"/>
          </a:solidFill>
        </p:spPr>
        <p:txBody>
          <a:bodyPr wrap="square" rtlCol="0">
            <a:spAutoFit/>
          </a:bodyPr>
          <a:lstStyle/>
          <a:p>
            <a:pPr algn="just"/>
            <a:r>
              <a:rPr lang="pt-BR" sz="2800" b="1" dirty="0" smtClean="0"/>
              <a:t>A MARCA DA BESTA O Nº DO SEU NOME 666  (Ap. 13:16-18)</a:t>
            </a:r>
            <a:endParaRPr lang="pt-BR" sz="2800" b="1" dirty="0"/>
          </a:p>
        </p:txBody>
      </p:sp>
      <p:sp>
        <p:nvSpPr>
          <p:cNvPr id="4" name="CaixaDeTexto 3"/>
          <p:cNvSpPr txBox="1"/>
          <p:nvPr/>
        </p:nvSpPr>
        <p:spPr>
          <a:xfrm>
            <a:off x="47321" y="3691644"/>
            <a:ext cx="9081871" cy="523220"/>
          </a:xfrm>
          <a:prstGeom prst="rect">
            <a:avLst/>
          </a:prstGeom>
          <a:solidFill>
            <a:schemeClr val="accent2"/>
          </a:solidFill>
        </p:spPr>
        <p:txBody>
          <a:bodyPr wrap="square" rtlCol="0">
            <a:spAutoFit/>
          </a:bodyPr>
          <a:lstStyle/>
          <a:p>
            <a:r>
              <a:rPr lang="pt-BR" sz="2800" b="1" dirty="0" smtClean="0"/>
              <a:t>A DERROTA DO CARNEIRO PARA O BODE (</a:t>
            </a:r>
            <a:r>
              <a:rPr lang="pt-BR" sz="2800" b="1" dirty="0" err="1" smtClean="0"/>
              <a:t>Dn</a:t>
            </a:r>
            <a:r>
              <a:rPr lang="pt-BR" sz="2800" b="1" dirty="0" smtClean="0"/>
              <a:t>. 8:  1-27)</a:t>
            </a:r>
            <a:endParaRPr lang="pt-BR" sz="2800" b="1" dirty="0"/>
          </a:p>
        </p:txBody>
      </p:sp>
    </p:spTree>
    <p:extLst>
      <p:ext uri="{BB962C8B-B14F-4D97-AF65-F5344CB8AC3E}">
        <p14:creationId xmlns:p14="http://schemas.microsoft.com/office/powerpoint/2010/main" val="1195196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11" y="1451492"/>
            <a:ext cx="9135482" cy="5406508"/>
          </a:xfrm>
        </p:spPr>
      </p:pic>
      <p:sp>
        <p:nvSpPr>
          <p:cNvPr id="4" name="Título 1"/>
          <p:cNvSpPr>
            <a:spLocks noGrp="1"/>
          </p:cNvSpPr>
          <p:nvPr>
            <p:ph type="title"/>
          </p:nvPr>
        </p:nvSpPr>
        <p:spPr>
          <a:xfrm>
            <a:off x="0" y="0"/>
            <a:ext cx="9144000" cy="1417638"/>
          </a:xfrm>
          <a:solidFill>
            <a:schemeClr val="tx1"/>
          </a:solidFill>
        </p:spPr>
        <p:txBody>
          <a:bodyPr>
            <a:noAutofit/>
          </a:bodyPr>
          <a:lstStyle/>
          <a:p>
            <a:r>
              <a:rPr lang="pt-BR" sz="3600" b="1" dirty="0" smtClean="0">
                <a:solidFill>
                  <a:schemeClr val="bg1"/>
                </a:solidFill>
              </a:rPr>
              <a:t>A </a:t>
            </a:r>
            <a:r>
              <a:rPr lang="pt-BR" sz="3600" b="1" dirty="0">
                <a:solidFill>
                  <a:schemeClr val="bg1"/>
                </a:solidFill>
              </a:rPr>
              <a:t>VISÃO DOS 2</a:t>
            </a:r>
            <a:r>
              <a:rPr lang="pt-BR" sz="3600" b="1" dirty="0" smtClean="0">
                <a:solidFill>
                  <a:schemeClr val="bg1"/>
                </a:solidFill>
              </a:rPr>
              <a:t> </a:t>
            </a:r>
            <a:r>
              <a:rPr lang="pt-BR" sz="3600" b="1" dirty="0">
                <a:solidFill>
                  <a:schemeClr val="bg1"/>
                </a:solidFill>
              </a:rPr>
              <a:t>ANIMAIS </a:t>
            </a:r>
            <a:r>
              <a:rPr lang="pt-BR" sz="3600" b="1" dirty="0" smtClean="0">
                <a:solidFill>
                  <a:schemeClr val="bg1"/>
                </a:solidFill>
              </a:rPr>
              <a:t>EM GUERRA</a:t>
            </a:r>
            <a:br>
              <a:rPr lang="pt-BR" sz="3600" b="1" dirty="0" smtClean="0">
                <a:solidFill>
                  <a:schemeClr val="bg1"/>
                </a:solidFill>
              </a:rPr>
            </a:br>
            <a:r>
              <a:rPr lang="pt-BR" sz="3600" b="1" dirty="0" err="1" smtClean="0">
                <a:solidFill>
                  <a:schemeClr val="bg1"/>
                </a:solidFill>
              </a:rPr>
              <a:t>Dn</a:t>
            </a:r>
            <a:r>
              <a:rPr lang="pt-BR" sz="3600" b="1" dirty="0" smtClean="0">
                <a:solidFill>
                  <a:schemeClr val="bg1"/>
                </a:solidFill>
              </a:rPr>
              <a:t>. 8: 1-27. O CARNEIRO E O BODE. </a:t>
            </a:r>
            <a:endParaRPr lang="pt-BR" sz="3600" dirty="0">
              <a:solidFill>
                <a:schemeClr val="bg1"/>
              </a:solidFill>
            </a:endParaRPr>
          </a:p>
        </p:txBody>
      </p:sp>
      <p:sp>
        <p:nvSpPr>
          <p:cNvPr id="2" name="CaixaDeTexto 1"/>
          <p:cNvSpPr txBox="1"/>
          <p:nvPr/>
        </p:nvSpPr>
        <p:spPr>
          <a:xfrm>
            <a:off x="179512" y="1628800"/>
            <a:ext cx="1944216" cy="369332"/>
          </a:xfrm>
          <a:prstGeom prst="rect">
            <a:avLst/>
          </a:prstGeom>
          <a:solidFill>
            <a:schemeClr val="accent6">
              <a:lumMod val="75000"/>
            </a:schemeClr>
          </a:solidFill>
        </p:spPr>
        <p:txBody>
          <a:bodyPr wrap="square" rtlCol="0">
            <a:spAutoFit/>
          </a:bodyPr>
          <a:lstStyle/>
          <a:p>
            <a:pPr algn="just"/>
            <a:r>
              <a:rPr lang="pt-BR" b="1" dirty="0" smtClean="0"/>
              <a:t>BODE – A GRÉCIA</a:t>
            </a:r>
            <a:endParaRPr lang="pt-BR" b="1" dirty="0"/>
          </a:p>
        </p:txBody>
      </p:sp>
      <p:sp>
        <p:nvSpPr>
          <p:cNvPr id="3" name="CaixaDeTexto 2"/>
          <p:cNvSpPr txBox="1"/>
          <p:nvPr/>
        </p:nvSpPr>
        <p:spPr>
          <a:xfrm>
            <a:off x="179512" y="3666982"/>
            <a:ext cx="2667682" cy="646331"/>
          </a:xfrm>
          <a:prstGeom prst="rect">
            <a:avLst/>
          </a:prstGeom>
          <a:solidFill>
            <a:schemeClr val="accent6">
              <a:lumMod val="75000"/>
            </a:schemeClr>
          </a:solidFill>
        </p:spPr>
        <p:txBody>
          <a:bodyPr wrap="square" rtlCol="0">
            <a:spAutoFit/>
          </a:bodyPr>
          <a:lstStyle/>
          <a:p>
            <a:r>
              <a:rPr lang="pt-BR" b="1" dirty="0" smtClean="0"/>
              <a:t>O CHIFRE NOTAVEL QUE É</a:t>
            </a:r>
          </a:p>
          <a:p>
            <a:r>
              <a:rPr lang="pt-BR" b="1" dirty="0" smtClean="0"/>
              <a:t>ALEXANDRE O GRANDE</a:t>
            </a:r>
            <a:endParaRPr lang="pt-BR" b="1" dirty="0"/>
          </a:p>
        </p:txBody>
      </p:sp>
      <p:sp>
        <p:nvSpPr>
          <p:cNvPr id="6" name="CaixaDeTexto 5"/>
          <p:cNvSpPr txBox="1"/>
          <p:nvPr/>
        </p:nvSpPr>
        <p:spPr>
          <a:xfrm>
            <a:off x="179512" y="4490079"/>
            <a:ext cx="2667682" cy="369332"/>
          </a:xfrm>
          <a:prstGeom prst="rect">
            <a:avLst/>
          </a:prstGeom>
          <a:solidFill>
            <a:schemeClr val="accent6">
              <a:lumMod val="75000"/>
            </a:schemeClr>
          </a:solidFill>
        </p:spPr>
        <p:txBody>
          <a:bodyPr wrap="square" rtlCol="0">
            <a:spAutoFit/>
          </a:bodyPr>
          <a:lstStyle/>
          <a:p>
            <a:r>
              <a:rPr lang="pt-BR" b="1" dirty="0" smtClean="0"/>
              <a:t>OS 4 CHIFRES = 4 REINOS</a:t>
            </a:r>
            <a:endParaRPr lang="pt-BR" b="1" dirty="0"/>
          </a:p>
        </p:txBody>
      </p:sp>
      <p:sp>
        <p:nvSpPr>
          <p:cNvPr id="7" name="CaixaDeTexto 6"/>
          <p:cNvSpPr txBox="1"/>
          <p:nvPr/>
        </p:nvSpPr>
        <p:spPr>
          <a:xfrm>
            <a:off x="179512" y="5085184"/>
            <a:ext cx="2667682" cy="1477328"/>
          </a:xfrm>
          <a:prstGeom prst="rect">
            <a:avLst/>
          </a:prstGeom>
          <a:solidFill>
            <a:schemeClr val="accent6">
              <a:lumMod val="75000"/>
            </a:schemeClr>
          </a:solidFill>
        </p:spPr>
        <p:txBody>
          <a:bodyPr wrap="square" rtlCol="0">
            <a:spAutoFit/>
          </a:bodyPr>
          <a:lstStyle/>
          <a:p>
            <a:r>
              <a:rPr lang="pt-BR" b="1" dirty="0"/>
              <a:t>O</a:t>
            </a:r>
            <a:r>
              <a:rPr lang="pt-BR" b="1" dirty="0" smtClean="0"/>
              <a:t> CHIFRE QUE SAI DE UM DOS 4 REINOS SE TORNA UM REINO + FORTE QUE OS DEMAIS. FORMANDO O IMPÉRIO ROMANO.</a:t>
            </a:r>
            <a:endParaRPr lang="pt-BR" b="1" dirty="0"/>
          </a:p>
        </p:txBody>
      </p:sp>
      <p:sp>
        <p:nvSpPr>
          <p:cNvPr id="10" name="CaixaDeTexto 9"/>
          <p:cNvSpPr txBox="1"/>
          <p:nvPr/>
        </p:nvSpPr>
        <p:spPr>
          <a:xfrm>
            <a:off x="5364088" y="1628800"/>
            <a:ext cx="3384376" cy="369332"/>
          </a:xfrm>
          <a:prstGeom prst="rect">
            <a:avLst/>
          </a:prstGeom>
          <a:solidFill>
            <a:schemeClr val="tx2">
              <a:lumMod val="50000"/>
            </a:schemeClr>
          </a:solidFill>
        </p:spPr>
        <p:txBody>
          <a:bodyPr wrap="square" rtlCol="0">
            <a:spAutoFit/>
          </a:bodyPr>
          <a:lstStyle/>
          <a:p>
            <a:pPr algn="ctr"/>
            <a:r>
              <a:rPr lang="pt-BR" b="1" dirty="0" smtClean="0">
                <a:solidFill>
                  <a:schemeClr val="bg1"/>
                </a:solidFill>
              </a:rPr>
              <a:t>CARNEIRO – MEDOS E PERSAS</a:t>
            </a:r>
            <a:endParaRPr lang="pt-BR" b="1" dirty="0">
              <a:solidFill>
                <a:schemeClr val="bg1"/>
              </a:solidFill>
            </a:endParaRPr>
          </a:p>
        </p:txBody>
      </p:sp>
      <p:sp>
        <p:nvSpPr>
          <p:cNvPr id="11" name="CaixaDeTexto 10"/>
          <p:cNvSpPr txBox="1"/>
          <p:nvPr/>
        </p:nvSpPr>
        <p:spPr>
          <a:xfrm>
            <a:off x="5438809" y="5085184"/>
            <a:ext cx="3437807" cy="1754326"/>
          </a:xfrm>
          <a:prstGeom prst="rect">
            <a:avLst/>
          </a:prstGeom>
          <a:solidFill>
            <a:schemeClr val="tx2">
              <a:lumMod val="50000"/>
            </a:schemeClr>
          </a:solidFill>
        </p:spPr>
        <p:txBody>
          <a:bodyPr wrap="square" rtlCol="0">
            <a:spAutoFit/>
          </a:bodyPr>
          <a:lstStyle/>
          <a:p>
            <a:pPr algn="just"/>
            <a:r>
              <a:rPr lang="pt-BR" b="1" dirty="0" smtClean="0">
                <a:solidFill>
                  <a:schemeClr val="bg1"/>
                </a:solidFill>
              </a:rPr>
              <a:t>NO SONHO DA ESTATUA, O VENTRE E O QUADRIL DE BRONZE DERROTA O PEITO E OS BRAÇOS DE PRATA. EM SEGUIDA OCORRE A DIVISÃO DO IMPÉRIO GREGO EM 4 REINOS. </a:t>
            </a:r>
            <a:endParaRPr lang="pt-BR" b="1" dirty="0">
              <a:solidFill>
                <a:schemeClr val="bg1"/>
              </a:solidFill>
            </a:endParaRPr>
          </a:p>
        </p:txBody>
      </p:sp>
    </p:spTree>
    <p:extLst>
      <p:ext uri="{BB962C8B-B14F-4D97-AF65-F5344CB8AC3E}">
        <p14:creationId xmlns:p14="http://schemas.microsoft.com/office/powerpoint/2010/main" val="2880045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Título 1"/>
          <p:cNvSpPr txBox="1">
            <a:spLocks/>
          </p:cNvSpPr>
          <p:nvPr/>
        </p:nvSpPr>
        <p:spPr>
          <a:xfrm>
            <a:off x="0" y="0"/>
            <a:ext cx="9144000" cy="1417638"/>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smtClean="0">
                <a:solidFill>
                  <a:schemeClr val="bg1"/>
                </a:solidFill>
              </a:rPr>
              <a:t>AS VISÕES DAS LUTAS ENTRE OS ANIMAIS</a:t>
            </a:r>
          </a:p>
          <a:p>
            <a:r>
              <a:rPr lang="pt-BR" sz="3600" b="1" dirty="0" smtClean="0">
                <a:solidFill>
                  <a:schemeClr val="bg1"/>
                </a:solidFill>
              </a:rPr>
              <a:t>NÃO É O FIM EM DEFINITIVO PARA ELES. </a:t>
            </a:r>
            <a:endParaRPr lang="pt-BR" sz="3600" dirty="0">
              <a:solidFill>
                <a:schemeClr val="bg1"/>
              </a:solidFill>
            </a:endParaRPr>
          </a:p>
        </p:txBody>
      </p:sp>
      <p:sp>
        <p:nvSpPr>
          <p:cNvPr id="5" name="CaixaDeTexto 4"/>
          <p:cNvSpPr txBox="1"/>
          <p:nvPr/>
        </p:nvSpPr>
        <p:spPr>
          <a:xfrm>
            <a:off x="18256" y="5661248"/>
            <a:ext cx="9144000" cy="1015663"/>
          </a:xfrm>
          <a:prstGeom prst="rect">
            <a:avLst/>
          </a:prstGeom>
          <a:noFill/>
        </p:spPr>
        <p:txBody>
          <a:bodyPr wrap="square" rtlCol="0">
            <a:spAutoFit/>
          </a:bodyPr>
          <a:lstStyle/>
          <a:p>
            <a:r>
              <a:rPr lang="pt-BR" sz="2000" b="1" dirty="0" smtClean="0"/>
              <a:t>ESTAS INFORMAÇÕES RELATADAS AO PROFETA DAN`YAUH (DANIEL) NOS FORNECE O SEGUINTE QUADRO PANORAMICO DOS EVENTOS HISTÓRICOS ATÉ AQUI MUITO BEM COMPREENDIDOS.</a:t>
            </a:r>
            <a:endParaRPr lang="pt-BR" sz="2000" b="1" dirty="0"/>
          </a:p>
        </p:txBody>
      </p:sp>
      <p:sp>
        <p:nvSpPr>
          <p:cNvPr id="6" name="CaixaDeTexto 5"/>
          <p:cNvSpPr txBox="1"/>
          <p:nvPr/>
        </p:nvSpPr>
        <p:spPr>
          <a:xfrm>
            <a:off x="36512" y="2085949"/>
            <a:ext cx="9144000" cy="1200329"/>
          </a:xfrm>
          <a:prstGeom prst="rect">
            <a:avLst/>
          </a:prstGeom>
          <a:noFill/>
        </p:spPr>
        <p:txBody>
          <a:bodyPr wrap="square" rtlCol="0">
            <a:spAutoFit/>
          </a:bodyPr>
          <a:lstStyle/>
          <a:p>
            <a:pPr algn="just"/>
            <a:r>
              <a:rPr lang="pt-BR" b="1" dirty="0" smtClean="0"/>
              <a:t>AO PROFETA DAN`YAUH (DANIEL) É DITO: OS ANIMAIS EMBORA DERROTADOS NÃO IRÃO DESAPARECER POR COMPLETO E EM DEFINITIVO, MAS CONTINUARÃO VIVOS ATÉ UM DETERMINADO TEMPO, PORÉM, SEM TER O DOMINIO E O PODER QUE TINHAM ANTES .  </a:t>
            </a:r>
            <a:r>
              <a:rPr lang="pt-BR" b="1" dirty="0" err="1" smtClean="0"/>
              <a:t>Dn</a:t>
            </a:r>
            <a:r>
              <a:rPr lang="pt-BR" b="1" dirty="0" smtClean="0"/>
              <a:t>. 7: 12.</a:t>
            </a:r>
            <a:endParaRPr lang="pt-BR" b="1" dirty="0"/>
          </a:p>
        </p:txBody>
      </p:sp>
      <p:sp>
        <p:nvSpPr>
          <p:cNvPr id="7" name="CaixaDeTexto 6"/>
          <p:cNvSpPr txBox="1"/>
          <p:nvPr/>
        </p:nvSpPr>
        <p:spPr>
          <a:xfrm>
            <a:off x="0" y="1450168"/>
            <a:ext cx="9144000" cy="584775"/>
          </a:xfrm>
          <a:prstGeom prst="rect">
            <a:avLst/>
          </a:prstGeom>
          <a:blipFill>
            <a:blip r:embed="rId2"/>
            <a:tile tx="0" ty="0" sx="100000" sy="100000" flip="none" algn="tl"/>
          </a:blipFill>
        </p:spPr>
        <p:txBody>
          <a:bodyPr wrap="square" rtlCol="0">
            <a:spAutoFit/>
          </a:bodyPr>
          <a:lstStyle/>
          <a:p>
            <a:pPr algn="ctr"/>
            <a:r>
              <a:rPr lang="pt-BR" sz="3200" b="1" dirty="0" smtClean="0"/>
              <a:t>DETALHES QUE NÃO PODEM SER ESQUECIDOS</a:t>
            </a:r>
            <a:endParaRPr lang="pt-BR" sz="3200" b="1" dirty="0"/>
          </a:p>
        </p:txBody>
      </p:sp>
      <p:sp>
        <p:nvSpPr>
          <p:cNvPr id="8" name="CaixaDeTexto 7"/>
          <p:cNvSpPr txBox="1"/>
          <p:nvPr/>
        </p:nvSpPr>
        <p:spPr>
          <a:xfrm>
            <a:off x="18256" y="3429000"/>
            <a:ext cx="9107488" cy="2031325"/>
          </a:xfrm>
          <a:prstGeom prst="rect">
            <a:avLst/>
          </a:prstGeom>
          <a:noFill/>
        </p:spPr>
        <p:txBody>
          <a:bodyPr wrap="square" rtlCol="0">
            <a:spAutoFit/>
          </a:bodyPr>
          <a:lstStyle/>
          <a:p>
            <a:pPr algn="just"/>
            <a:r>
              <a:rPr lang="pt-BR" b="1" dirty="0" smtClean="0"/>
              <a:t>QUANTO ÀS OUTRAS FERAS, O PODER DELAS FOI TIRADO, MAS FOI-LHES DADO UM PROLONGAMENTO DE VIDA ATÉ UM TEMPO DETERMINADO. </a:t>
            </a:r>
            <a:r>
              <a:rPr lang="pt-BR" b="1" dirty="0" err="1" smtClean="0"/>
              <a:t>Dn</a:t>
            </a:r>
            <a:r>
              <a:rPr lang="pt-BR" b="1" dirty="0" smtClean="0"/>
              <a:t>. 7: 12.  </a:t>
            </a:r>
          </a:p>
          <a:p>
            <a:pPr algn="just"/>
            <a:endParaRPr lang="pt-BR" b="1" dirty="0"/>
          </a:p>
          <a:p>
            <a:pPr algn="just"/>
            <a:r>
              <a:rPr lang="pt-BR" b="1" dirty="0" smtClean="0"/>
              <a:t>PORTANTO, O LEÃO, O URSO, E O LEOPARDO TIVERAM SUAS VIDAS PROLONGADAS ATÉ UM DETERMINADO TEMPO. E QUE TEMPO DETERMINADO DE PROLONGAMENTO É ESSE?  </a:t>
            </a:r>
            <a:r>
              <a:rPr lang="pt-BR" b="1" dirty="0" err="1" smtClean="0"/>
              <a:t>Dn</a:t>
            </a:r>
            <a:r>
              <a:rPr lang="pt-BR" b="1" dirty="0" smtClean="0"/>
              <a:t>. 7: 9-10 . ATE O DIA EM QUE TEVE INÍCIO O JUIZO FINAL, NO DIA EM QUE O ÚLTIMO ANIMAL FOI TOTALMENTE DESTRUÍDO</a:t>
            </a:r>
            <a:endParaRPr lang="pt-BR" b="1" dirty="0"/>
          </a:p>
        </p:txBody>
      </p:sp>
    </p:spTree>
    <p:extLst>
      <p:ext uri="{BB962C8B-B14F-4D97-AF65-F5344CB8AC3E}">
        <p14:creationId xmlns:p14="http://schemas.microsoft.com/office/powerpoint/2010/main" val="27228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24744"/>
            <a:ext cx="9144000" cy="532656"/>
          </a:xfrm>
          <a:solidFill>
            <a:schemeClr val="accent2">
              <a:lumMod val="60000"/>
              <a:lumOff val="40000"/>
            </a:schemeClr>
          </a:solidFill>
        </p:spPr>
        <p:txBody>
          <a:bodyPr>
            <a:normAutofit fontScale="92500" lnSpcReduction="10000"/>
          </a:bodyPr>
          <a:lstStyle/>
          <a:p>
            <a:pPr marL="0" indent="0" algn="ctr">
              <a:buNone/>
            </a:pPr>
            <a:r>
              <a:rPr lang="pt-BR" b="1" dirty="0" smtClean="0"/>
              <a:t>COMPARANDO OS RELATOS DE </a:t>
            </a:r>
            <a:r>
              <a:rPr lang="pt-BR" b="1" dirty="0" err="1" smtClean="0"/>
              <a:t>Dn</a:t>
            </a:r>
            <a:r>
              <a:rPr lang="pt-BR" b="1" dirty="0" smtClean="0"/>
              <a:t>.  </a:t>
            </a:r>
            <a:r>
              <a:rPr lang="pt-BR" b="1" dirty="0"/>
              <a:t>2; 7 E 8</a:t>
            </a:r>
          </a:p>
          <a:p>
            <a:endParaRPr lang="pt-BR" dirty="0"/>
          </a:p>
        </p:txBody>
      </p:sp>
      <p:sp>
        <p:nvSpPr>
          <p:cNvPr id="4" name="Título 1"/>
          <p:cNvSpPr>
            <a:spLocks noGrp="1"/>
          </p:cNvSpPr>
          <p:nvPr>
            <p:ph type="title"/>
          </p:nvPr>
        </p:nvSpPr>
        <p:spPr>
          <a:xfrm>
            <a:off x="0" y="0"/>
            <a:ext cx="9144000" cy="1124744"/>
          </a:xfrm>
          <a:solidFill>
            <a:schemeClr val="tx1"/>
          </a:solidFill>
        </p:spPr>
        <p:txBody>
          <a:bodyPr>
            <a:noAutofit/>
          </a:bodyPr>
          <a:lstStyle/>
          <a:p>
            <a:r>
              <a:rPr lang="pt-BR" sz="3600" b="1" dirty="0" smtClean="0">
                <a:solidFill>
                  <a:schemeClr val="bg1"/>
                </a:solidFill>
              </a:rPr>
              <a:t>A ESTATUA E AS VISÕES </a:t>
            </a:r>
            <a:r>
              <a:rPr lang="pt-BR" sz="3600" b="1" dirty="0">
                <a:solidFill>
                  <a:schemeClr val="bg1"/>
                </a:solidFill>
              </a:rPr>
              <a:t>DOS </a:t>
            </a:r>
            <a:r>
              <a:rPr lang="pt-BR" sz="3600" b="1" dirty="0" smtClean="0">
                <a:solidFill>
                  <a:schemeClr val="bg1"/>
                </a:solidFill>
              </a:rPr>
              <a:t>ANIMAIS </a:t>
            </a:r>
            <a:br>
              <a:rPr lang="pt-BR" sz="3600" b="1" dirty="0" smtClean="0">
                <a:solidFill>
                  <a:schemeClr val="bg1"/>
                </a:solidFill>
              </a:rPr>
            </a:br>
            <a:r>
              <a:rPr lang="pt-BR" sz="3600" b="1" dirty="0" err="1" smtClean="0">
                <a:solidFill>
                  <a:schemeClr val="bg1"/>
                </a:solidFill>
              </a:rPr>
              <a:t>Dn</a:t>
            </a:r>
            <a:r>
              <a:rPr lang="pt-BR" sz="3600" b="1" dirty="0" smtClean="0">
                <a:solidFill>
                  <a:schemeClr val="bg1"/>
                </a:solidFill>
              </a:rPr>
              <a:t>. 2, 7 e 8. O DRAGÃO USA AS BESTAS. </a:t>
            </a:r>
            <a:endParaRPr lang="pt-BR" sz="3600" dirty="0">
              <a:solidFill>
                <a:schemeClr val="bg1"/>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602832378"/>
              </p:ext>
            </p:extLst>
          </p:nvPr>
        </p:nvGraphicFramePr>
        <p:xfrm>
          <a:off x="0" y="1700806"/>
          <a:ext cx="9144000" cy="5206302"/>
        </p:xfrm>
        <a:graphic>
          <a:graphicData uri="http://schemas.openxmlformats.org/drawingml/2006/table">
            <a:tbl>
              <a:tblPr firstRow="1" bandRow="1">
                <a:tableStyleId>{16D9F66E-5EB9-4882-86FB-DCBF35E3C3E4}</a:tableStyleId>
              </a:tblPr>
              <a:tblGrid>
                <a:gridCol w="1115616"/>
                <a:gridCol w="1170384"/>
                <a:gridCol w="2286000"/>
                <a:gridCol w="2376264"/>
                <a:gridCol w="2195736"/>
              </a:tblGrid>
              <a:tr h="859532">
                <a:tc gridSpan="2">
                  <a:txBody>
                    <a:bodyPr/>
                    <a:lstStyle/>
                    <a:p>
                      <a:pPr algn="ctr"/>
                      <a:r>
                        <a:rPr lang="pt-BR" b="1" u="sng" dirty="0" smtClean="0"/>
                        <a:t>DAN`YAUH-DANIEL 2</a:t>
                      </a:r>
                    </a:p>
                    <a:p>
                      <a:pPr algn="ctr"/>
                      <a:r>
                        <a:rPr lang="pt-BR" b="1" u="sng" dirty="0" smtClean="0"/>
                        <a:t>SONHO DA ESTATUA</a:t>
                      </a:r>
                    </a:p>
                    <a:p>
                      <a:pPr algn="ctr"/>
                      <a:r>
                        <a:rPr lang="pt-BR" b="1" u="sng" dirty="0" smtClean="0"/>
                        <a:t>METAIS</a:t>
                      </a:r>
                      <a:endParaRPr lang="pt-BR" dirty="0"/>
                    </a:p>
                  </a:txBody>
                  <a:tcPr/>
                </a:tc>
                <a:tc hMerge="1">
                  <a:txBody>
                    <a:bodyPr/>
                    <a:lstStyle/>
                    <a:p>
                      <a:endParaRPr lang="pt-BR"/>
                    </a:p>
                  </a:txBody>
                  <a:tcPr/>
                </a:tc>
                <a:tc>
                  <a:txBody>
                    <a:bodyPr/>
                    <a:lstStyle/>
                    <a:p>
                      <a:pPr algn="ctr"/>
                      <a:r>
                        <a:rPr lang="pt-BR" b="1" u="sng" dirty="0" smtClean="0"/>
                        <a:t>DAN`YAUH</a:t>
                      </a:r>
                      <a:r>
                        <a:rPr lang="pt-BR" b="1" u="sng" baseline="0" dirty="0" smtClean="0"/>
                        <a:t>-DANIEL 7</a:t>
                      </a:r>
                    </a:p>
                    <a:p>
                      <a:pPr algn="ctr"/>
                      <a:r>
                        <a:rPr lang="pt-BR" b="1" u="sng" baseline="0" dirty="0" smtClean="0"/>
                        <a:t>VISÃO ( 4 ) ANIMAIS</a:t>
                      </a:r>
                    </a:p>
                    <a:p>
                      <a:pPr algn="ctr"/>
                      <a:r>
                        <a:rPr lang="pt-BR" b="1" u="sng" baseline="0" dirty="0" smtClean="0"/>
                        <a:t>DIFERENTES</a:t>
                      </a:r>
                      <a:endParaRPr lang="pt-BR" dirty="0"/>
                    </a:p>
                  </a:txBody>
                  <a:tcPr/>
                </a:tc>
                <a:tc>
                  <a:txBody>
                    <a:bodyPr/>
                    <a:lstStyle/>
                    <a:p>
                      <a:pPr algn="ctr"/>
                      <a:r>
                        <a:rPr lang="pt-BR" b="1" u="sng" dirty="0" smtClean="0"/>
                        <a:t>DAN`YAUH-DANIEL</a:t>
                      </a:r>
                      <a:r>
                        <a:rPr lang="pt-BR" b="1" u="sng" baseline="0" dirty="0" smtClean="0"/>
                        <a:t>  8</a:t>
                      </a:r>
                    </a:p>
                    <a:p>
                      <a:pPr algn="ctr"/>
                      <a:r>
                        <a:rPr lang="pt-BR" b="1" u="sng" baseline="0" dirty="0" smtClean="0"/>
                        <a:t>VISÃO ( 2 ) ANIMAIS</a:t>
                      </a:r>
                    </a:p>
                    <a:p>
                      <a:pPr algn="ctr"/>
                      <a:r>
                        <a:rPr lang="pt-BR" b="1" u="sng" dirty="0" smtClean="0"/>
                        <a:t>DIFERENTES</a:t>
                      </a:r>
                      <a:endParaRPr lang="pt-BR" dirty="0"/>
                    </a:p>
                  </a:txBody>
                  <a:tcPr/>
                </a:tc>
                <a:tc>
                  <a:txBody>
                    <a:bodyPr/>
                    <a:lstStyle/>
                    <a:p>
                      <a:pPr algn="ctr"/>
                      <a:r>
                        <a:rPr lang="pt-BR" b="1" u="sng" dirty="0" smtClean="0"/>
                        <a:t>REIS OU REINOS</a:t>
                      </a:r>
                    </a:p>
                    <a:p>
                      <a:pPr algn="ctr"/>
                      <a:r>
                        <a:rPr lang="pt-BR" b="1" u="sng" dirty="0" smtClean="0"/>
                        <a:t>POVOS</a:t>
                      </a:r>
                      <a:r>
                        <a:rPr lang="pt-BR" b="1" u="sng" baseline="0" dirty="0" smtClean="0"/>
                        <a:t> E </a:t>
                      </a:r>
                      <a:r>
                        <a:rPr lang="pt-BR" b="1" u="sng" dirty="0" smtClean="0"/>
                        <a:t>NAÇÕES</a:t>
                      </a:r>
                    </a:p>
                    <a:p>
                      <a:pPr marL="0" marR="0" indent="0" algn="ctr" defTabSz="914400" rtl="0" eaLnBrk="1" fontAlgn="auto" latinLnBrk="0" hangingPunct="1">
                        <a:lnSpc>
                          <a:spcPct val="100000"/>
                        </a:lnSpc>
                        <a:spcBef>
                          <a:spcPts val="0"/>
                        </a:spcBef>
                        <a:spcAft>
                          <a:spcPts val="0"/>
                        </a:spcAft>
                        <a:buClrTx/>
                        <a:buSzTx/>
                        <a:buFontTx/>
                        <a:buNone/>
                        <a:tabLst/>
                        <a:defRPr/>
                      </a:pPr>
                      <a:r>
                        <a:rPr lang="pt-BR" b="1" u="sng" dirty="0" smtClean="0"/>
                        <a:t>IMPÉRIOS</a:t>
                      </a:r>
                      <a:endParaRPr lang="pt-BR" dirty="0"/>
                    </a:p>
                  </a:txBody>
                  <a:tcPr/>
                </a:tc>
              </a:tr>
              <a:tr h="59777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i="0" dirty="0" smtClean="0"/>
                        <a:t>CABEÇA </a:t>
                      </a:r>
                      <a:r>
                        <a:rPr lang="pt-BR" b="1" i="1" dirty="0" smtClean="0"/>
                        <a:t>DE OURO</a:t>
                      </a:r>
                      <a:endParaRPr lang="pt-BR" i="1" dirty="0"/>
                    </a:p>
                  </a:txBody>
                  <a:tcPr anchor="ctr">
                    <a:solidFill>
                      <a:srgbClr val="FFFF00"/>
                    </a:solidFill>
                  </a:tcPr>
                </a:tc>
                <a:tc hMerge="1">
                  <a:txBody>
                    <a:bodyPr/>
                    <a:lstStyle/>
                    <a:p>
                      <a:endParaRPr lang="pt-B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1" i="0" u="none" dirty="0" smtClean="0"/>
                        <a:t>LEÃO</a:t>
                      </a:r>
                      <a:r>
                        <a:rPr lang="pt-BR" b="1" dirty="0" smtClean="0"/>
                        <a:t> COM ASAS</a:t>
                      </a:r>
                      <a:endParaRPr lang="pt-BR" b="1" dirty="0"/>
                    </a:p>
                  </a:txBody>
                  <a:tcPr anchor="ctr"/>
                </a:tc>
                <a:tc>
                  <a:txBody>
                    <a:bodyPr/>
                    <a:lstStyle/>
                    <a:p>
                      <a:pPr algn="ctr"/>
                      <a:r>
                        <a:rPr lang="pt-BR" b="1" dirty="0" smtClean="0"/>
                        <a:t>NÃO TEM</a:t>
                      </a:r>
                      <a:r>
                        <a:rPr lang="pt-BR" b="1" baseline="0" dirty="0" smtClean="0"/>
                        <a:t> PARALELO, IMPÉRIO FINALIZADO</a:t>
                      </a:r>
                      <a:endParaRPr lang="pt-BR" b="1" dirty="0"/>
                    </a:p>
                  </a:txBody>
                  <a:tcPr anchor="ctr"/>
                </a:tc>
                <a:tc>
                  <a:txBody>
                    <a:bodyPr/>
                    <a:lstStyle/>
                    <a:p>
                      <a:pPr algn="ctr"/>
                      <a:r>
                        <a:rPr lang="pt-BR" b="1" dirty="0" smtClean="0"/>
                        <a:t>REINO BABILONICO</a:t>
                      </a:r>
                      <a:endParaRPr lang="pt-BR" b="1" dirty="0"/>
                    </a:p>
                  </a:txBody>
                  <a:tcPr anchor="ctr"/>
                </a:tc>
              </a:tr>
              <a:tr h="859532">
                <a:tc gridSpan="2">
                  <a:txBody>
                    <a:bodyPr/>
                    <a:lstStyle/>
                    <a:p>
                      <a:r>
                        <a:rPr lang="pt-BR" b="1" dirty="0" smtClean="0"/>
                        <a:t>BRAÇOS DE PRATA</a:t>
                      </a:r>
                      <a:endParaRPr lang="pt-BR" b="1" dirty="0"/>
                    </a:p>
                  </a:txBody>
                  <a:tcPr anchor="ctr">
                    <a:solidFill>
                      <a:schemeClr val="bg1">
                        <a:lumMod val="75000"/>
                      </a:schemeClr>
                    </a:solidFill>
                  </a:tcPr>
                </a:tc>
                <a:tc hMerge="1">
                  <a:txBody>
                    <a:bodyPr/>
                    <a:lstStyle/>
                    <a:p>
                      <a:endParaRPr lang="pt-BR"/>
                    </a:p>
                  </a:txBody>
                  <a:tcPr/>
                </a:tc>
                <a:tc>
                  <a:txBody>
                    <a:bodyPr/>
                    <a:lstStyle/>
                    <a:p>
                      <a:r>
                        <a:rPr lang="pt-BR" b="1" dirty="0" smtClean="0"/>
                        <a:t>URSO – C/</a:t>
                      </a:r>
                      <a:r>
                        <a:rPr lang="pt-BR" b="1" baseline="0" dirty="0" smtClean="0"/>
                        <a:t> </a:t>
                      </a:r>
                      <a:r>
                        <a:rPr lang="pt-BR" b="1" dirty="0" smtClean="0"/>
                        <a:t>3 COSTELA</a:t>
                      </a:r>
                      <a:r>
                        <a:rPr lang="pt-BR" b="1" baseline="0" dirty="0" smtClean="0"/>
                        <a:t> E 1 LADO + ALTO</a:t>
                      </a:r>
                      <a:endParaRPr lang="pt-BR" b="1" dirty="0"/>
                    </a:p>
                  </a:txBody>
                  <a:tcPr anchor="ctr"/>
                </a:tc>
                <a:tc>
                  <a:txBody>
                    <a:bodyPr/>
                    <a:lstStyle/>
                    <a:p>
                      <a:r>
                        <a:rPr lang="pt-BR" b="1" dirty="0" smtClean="0"/>
                        <a:t>1 CARNEIRO 2 CHIFRES E 1</a:t>
                      </a:r>
                      <a:r>
                        <a:rPr lang="pt-BR" b="1" baseline="0" dirty="0" smtClean="0"/>
                        <a:t> CHIFRE + ALTO</a:t>
                      </a:r>
                      <a:endParaRPr lang="pt-BR" b="1" dirty="0"/>
                    </a:p>
                  </a:txBody>
                  <a:tcPr anchor="ctr"/>
                </a:tc>
                <a:tc>
                  <a:txBody>
                    <a:bodyPr/>
                    <a:lstStyle/>
                    <a:p>
                      <a:r>
                        <a:rPr lang="pt-BR" b="1" dirty="0" smtClean="0"/>
                        <a:t>REINO MEDO-PERSA</a:t>
                      </a:r>
                    </a:p>
                    <a:p>
                      <a:r>
                        <a:rPr lang="pt-BR" b="1" dirty="0" smtClean="0"/>
                        <a:t>PERSAS + FORTES</a:t>
                      </a:r>
                      <a:endParaRPr lang="pt-BR" b="1" dirty="0"/>
                    </a:p>
                  </a:txBody>
                  <a:tcPr anchor="ctr"/>
                </a:tc>
              </a:tr>
              <a:tr h="859532">
                <a:tc gridSpan="2">
                  <a:txBody>
                    <a:bodyPr/>
                    <a:lstStyle/>
                    <a:p>
                      <a:r>
                        <a:rPr lang="pt-BR" b="1" dirty="0" smtClean="0"/>
                        <a:t>QUADRIL DE BRONZE</a:t>
                      </a:r>
                      <a:endParaRPr lang="pt-BR" b="1" dirty="0"/>
                    </a:p>
                  </a:txBody>
                  <a:tcPr anchor="ctr">
                    <a:solidFill>
                      <a:schemeClr val="accent6">
                        <a:lumMod val="75000"/>
                      </a:schemeClr>
                    </a:solidFill>
                  </a:tcPr>
                </a:tc>
                <a:tc hMerge="1">
                  <a:txBody>
                    <a:bodyPr/>
                    <a:lstStyle/>
                    <a:p>
                      <a:endParaRPr lang="pt-B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LEOPARDO COM 4 ASAS E</a:t>
                      </a:r>
                      <a:r>
                        <a:rPr lang="pt-BR" b="1" baseline="0" dirty="0" smtClean="0"/>
                        <a:t> 4 CABEÇAS</a:t>
                      </a:r>
                      <a:endParaRPr lang="pt-BR"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baseline="0" dirty="0" smtClean="0"/>
                        <a:t>BODE TEM 1 CHIFRE NOTAVEL QUE CEDE LUGAR P/ 4 CHIFRES</a:t>
                      </a:r>
                      <a:endParaRPr lang="pt-BR" b="1" dirty="0"/>
                    </a:p>
                  </a:txBody>
                  <a:tcPr anchor="ctr"/>
                </a:tc>
                <a:tc>
                  <a:txBody>
                    <a:bodyPr/>
                    <a:lstStyle/>
                    <a:p>
                      <a:r>
                        <a:rPr lang="pt-BR" b="1" dirty="0" smtClean="0"/>
                        <a:t>GRECIA–ALEXANDRE O GRANDE DIVIDE</a:t>
                      </a:r>
                      <a:r>
                        <a:rPr lang="pt-BR" b="1" baseline="0" dirty="0" smtClean="0"/>
                        <a:t> O REINO  4 GENERAIS</a:t>
                      </a:r>
                      <a:endParaRPr lang="pt-BR" b="1" dirty="0"/>
                    </a:p>
                  </a:txBody>
                  <a:tcPr anchor="ctr"/>
                </a:tc>
              </a:tr>
              <a:tr h="859532">
                <a:tc gridSpan="2">
                  <a:txBody>
                    <a:bodyPr/>
                    <a:lstStyle/>
                    <a:p>
                      <a:r>
                        <a:rPr lang="pt-BR" b="1" dirty="0" smtClean="0"/>
                        <a:t>PERNAS DE FERRO</a:t>
                      </a:r>
                      <a:endParaRPr lang="pt-BR" b="1" dirty="0"/>
                    </a:p>
                  </a:txBody>
                  <a:tcPr anchor="ctr">
                    <a:solidFill>
                      <a:schemeClr val="tx1">
                        <a:lumMod val="65000"/>
                        <a:lumOff val="35000"/>
                      </a:schemeClr>
                    </a:solidFill>
                  </a:tcPr>
                </a:tc>
                <a:tc hMerge="1">
                  <a:txBody>
                    <a:bodyPr/>
                    <a:lstStyle/>
                    <a:p>
                      <a:endParaRPr lang="pt-BR"/>
                    </a:p>
                  </a:txBody>
                  <a:tcPr/>
                </a:tc>
                <a:tc>
                  <a:txBody>
                    <a:bodyPr/>
                    <a:lstStyle/>
                    <a:p>
                      <a:r>
                        <a:rPr lang="pt-BR" b="1" dirty="0" smtClean="0"/>
                        <a:t>ANIMAL TERRÍVEL E ESPANTOSO COM DENTES DE FERRO</a:t>
                      </a:r>
                      <a:endParaRPr lang="pt-BR" b="1" dirty="0"/>
                    </a:p>
                  </a:txBody>
                  <a:tcPr anchor="ctr"/>
                </a:tc>
                <a:tc>
                  <a:txBody>
                    <a:bodyPr/>
                    <a:lstStyle/>
                    <a:p>
                      <a:r>
                        <a:rPr lang="pt-BR" b="1" dirty="0" smtClean="0"/>
                        <a:t>1 PEQUENO CHIFRE SAI DE 1</a:t>
                      </a:r>
                      <a:r>
                        <a:rPr lang="pt-BR" b="1" baseline="0" dirty="0" smtClean="0"/>
                        <a:t> DOS 4 E FICA  MUITO + PODEROSO </a:t>
                      </a:r>
                      <a:endParaRPr lang="pt-BR" b="1" dirty="0"/>
                    </a:p>
                  </a:txBody>
                  <a:tcPr anchor="ctr"/>
                </a:tc>
                <a:tc>
                  <a:txBody>
                    <a:bodyPr/>
                    <a:lstStyle/>
                    <a:p>
                      <a:r>
                        <a:rPr lang="pt-BR" b="1" baseline="0" dirty="0" smtClean="0"/>
                        <a:t>DOMÍNIO ROMANO</a:t>
                      </a:r>
                    </a:p>
                    <a:p>
                      <a:r>
                        <a:rPr lang="pt-BR" b="1" baseline="0" dirty="0" smtClean="0"/>
                        <a:t>OCIDENTE / ORIENTE</a:t>
                      </a:r>
                    </a:p>
                    <a:p>
                      <a:r>
                        <a:rPr lang="pt-BR" b="1" baseline="0" dirty="0" smtClean="0"/>
                        <a:t>REPUB. / IMPERIO</a:t>
                      </a:r>
                      <a:endParaRPr lang="pt-BR" b="1" dirty="0"/>
                    </a:p>
                  </a:txBody>
                  <a:tcPr anchor="ctr"/>
                </a:tc>
              </a:tr>
              <a:tr h="506290">
                <a:tc rowSpan="2">
                  <a:txBody>
                    <a:bodyPr/>
                    <a:lstStyle/>
                    <a:p>
                      <a:pPr algn="ctr"/>
                      <a:r>
                        <a:rPr lang="pt-BR" b="1" dirty="0" smtClean="0"/>
                        <a:t>OS 2</a:t>
                      </a:r>
                      <a:r>
                        <a:rPr lang="pt-BR" b="1" baseline="0" dirty="0" smtClean="0"/>
                        <a:t> </a:t>
                      </a:r>
                      <a:r>
                        <a:rPr lang="pt-BR" b="1" dirty="0" smtClean="0"/>
                        <a:t>PÉS  E O</a:t>
                      </a:r>
                      <a:r>
                        <a:rPr lang="pt-BR" b="1" baseline="0" dirty="0" smtClean="0"/>
                        <a:t>S 10</a:t>
                      </a:r>
                    </a:p>
                    <a:p>
                      <a:pPr algn="ctr"/>
                      <a:r>
                        <a:rPr lang="pt-BR" b="1" dirty="0" smtClean="0"/>
                        <a:t>DEDOS  </a:t>
                      </a:r>
                      <a:r>
                        <a:rPr lang="pt-BR" b="1" baseline="0" dirty="0" smtClean="0"/>
                        <a:t> </a:t>
                      </a:r>
                      <a:endParaRPr lang="pt-BR" b="1" dirty="0"/>
                    </a:p>
                  </a:txBody>
                  <a:tcPr anchor="ctr">
                    <a:lnR w="12700" cap="flat" cmpd="sng" algn="ctr">
                      <a:solidFill>
                        <a:schemeClr val="tx1"/>
                      </a:solidFill>
                      <a:prstDash val="solid"/>
                      <a:round/>
                      <a:headEnd type="none" w="med" len="med"/>
                      <a:tailEnd type="none" w="med" len="med"/>
                    </a:lnR>
                  </a:tcPr>
                </a:tc>
                <a:tc>
                  <a:txBody>
                    <a:bodyPr/>
                    <a:lstStyle/>
                    <a:p>
                      <a:pPr algn="ctr"/>
                      <a:r>
                        <a:rPr lang="pt-BR" b="1" baseline="0" dirty="0" smtClean="0"/>
                        <a:t>FERRO </a:t>
                      </a:r>
                      <a:endParaRPr lang="pt-BR"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baseline="0" dirty="0" smtClean="0"/>
                        <a:t>10 CHIFRES 10 REIS</a:t>
                      </a:r>
                    </a:p>
                    <a:p>
                      <a:pPr marL="0" marR="0" indent="0" algn="l" defTabSz="914400" rtl="0" eaLnBrk="1" fontAlgn="auto" latinLnBrk="0" hangingPunct="1">
                        <a:lnSpc>
                          <a:spcPct val="100000"/>
                        </a:lnSpc>
                        <a:spcBef>
                          <a:spcPts val="0"/>
                        </a:spcBef>
                        <a:spcAft>
                          <a:spcPts val="0"/>
                        </a:spcAft>
                        <a:buClrTx/>
                        <a:buSzTx/>
                        <a:buFontTx/>
                        <a:buNone/>
                        <a:tabLst/>
                        <a:defRPr/>
                      </a:pPr>
                      <a:r>
                        <a:rPr lang="pt-BR" b="1" baseline="0" dirty="0" smtClean="0"/>
                        <a:t>3 CHIFRES CAEM 1 SOBE E É JULGADO</a:t>
                      </a:r>
                      <a:endParaRPr lang="pt-BR" b="1" dirty="0"/>
                    </a:p>
                  </a:txBody>
                  <a:tcPr anchor="ctr"/>
                </a:tc>
                <a:tc rowSpan="2">
                  <a:txBody>
                    <a:bodyPr/>
                    <a:lstStyle/>
                    <a:p>
                      <a:pPr algn="l"/>
                      <a:r>
                        <a:rPr lang="pt-BR" b="1" dirty="0" smtClean="0"/>
                        <a:t>O CHIFRE PODEROSO</a:t>
                      </a:r>
                      <a:r>
                        <a:rPr lang="pt-BR" b="1" baseline="0" dirty="0" smtClean="0"/>
                        <a:t> É QUEBRADO NÃO POR MÃOS HUMANAS </a:t>
                      </a:r>
                      <a:endParaRPr lang="pt-BR" b="1"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baseline="0" dirty="0" smtClean="0"/>
                        <a:t>REINOS OU NAÇÕES FORTES E FRACAS ATÉ O JUIZO FINAL</a:t>
                      </a:r>
                      <a:endParaRPr lang="pt-BR" b="1" dirty="0"/>
                    </a:p>
                  </a:txBody>
                  <a:tcPr anchor="ctr"/>
                </a:tc>
              </a:tr>
              <a:tr h="457200">
                <a:tc vMerge="1">
                  <a:txBody>
                    <a:bodyPr/>
                    <a:lstStyle/>
                    <a:p>
                      <a:endParaRPr lang="pt-BR"/>
                    </a:p>
                  </a:txBody>
                  <a:tcPr/>
                </a:tc>
                <a:tc>
                  <a:txBody>
                    <a:bodyPr/>
                    <a:lstStyle/>
                    <a:p>
                      <a:pPr algn="ctr"/>
                      <a:r>
                        <a:rPr lang="pt-BR" b="1" dirty="0" smtClean="0"/>
                        <a:t>BARRO</a:t>
                      </a:r>
                      <a:endParaRPr lang="pt-BR"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50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r>
            </a:tbl>
          </a:graphicData>
        </a:graphic>
      </p:graphicFrame>
    </p:spTree>
    <p:extLst>
      <p:ext uri="{BB962C8B-B14F-4D97-AF65-F5344CB8AC3E}">
        <p14:creationId xmlns:p14="http://schemas.microsoft.com/office/powerpoint/2010/main" val="39886784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blipFill>
            <a:blip r:embed="rId2"/>
            <a:tile tx="0" ty="0" sx="100000" sy="100000" flip="none" algn="tl"/>
          </a:blipFill>
        </p:spPr>
        <p:txBody>
          <a:bodyPr/>
          <a:lstStyle/>
          <a:p>
            <a:r>
              <a:rPr lang="pt-BR" b="1" dirty="0" smtClean="0"/>
              <a:t>DECIFRANDO O SEGREDO DAS BESTAS</a:t>
            </a:r>
            <a:endParaRPr lang="pt-BR" b="1" dirty="0"/>
          </a:p>
        </p:txBody>
      </p:sp>
      <p:sp>
        <p:nvSpPr>
          <p:cNvPr id="3" name="Espaço Reservado para Conteúdo 2"/>
          <p:cNvSpPr>
            <a:spLocks noGrp="1"/>
          </p:cNvSpPr>
          <p:nvPr>
            <p:ph idx="1"/>
          </p:nvPr>
        </p:nvSpPr>
        <p:spPr>
          <a:xfrm>
            <a:off x="0" y="1052736"/>
            <a:ext cx="9144000" cy="1080120"/>
          </a:xfrm>
        </p:spPr>
        <p:txBody>
          <a:bodyPr>
            <a:normAutofit fontScale="92500" lnSpcReduction="20000"/>
          </a:bodyPr>
          <a:lstStyle/>
          <a:p>
            <a:pPr marL="0" indent="0" algn="just">
              <a:buNone/>
            </a:pPr>
            <a:r>
              <a:rPr lang="pt-BR" sz="2000" b="1" dirty="0" smtClean="0"/>
              <a:t>AS BESTAS REPRESENTAM PODERES OU AUTORIDADES NA TERRA EXERCIDOS POR MEIO DE REIS, REINOS, GOVERNANTES, LIDERES POLÍTICOS E RELIGIOSOS QUE SOB A INFLUÊNCIA E O DOMÍNIO DE SATANÁS, TENTAM IMPEDIR O RESTABELECIMENTO DO REINO CELESTIAL NA TERRA. </a:t>
            </a:r>
            <a:endParaRPr lang="pt-BR" sz="2000" b="1" dirty="0"/>
          </a:p>
        </p:txBody>
      </p:sp>
      <p:sp>
        <p:nvSpPr>
          <p:cNvPr id="4" name="CaixaDeTexto 3"/>
          <p:cNvSpPr txBox="1"/>
          <p:nvPr/>
        </p:nvSpPr>
        <p:spPr>
          <a:xfrm>
            <a:off x="0" y="3068960"/>
            <a:ext cx="9144000" cy="1631216"/>
          </a:xfrm>
          <a:prstGeom prst="rect">
            <a:avLst/>
          </a:prstGeom>
          <a:noFill/>
        </p:spPr>
        <p:txBody>
          <a:bodyPr wrap="square" rtlCol="0">
            <a:spAutoFit/>
          </a:bodyPr>
          <a:lstStyle/>
          <a:p>
            <a:pPr algn="just"/>
            <a:r>
              <a:rPr lang="pt-BR" sz="2000" b="1" dirty="0" smtClean="0"/>
              <a:t>TODAS AS BESTAS (REIS, REINOS E LIDERES POLÍTICOS E RELIGIOSOS) SEM EXCEÇÃO UTILIZAM A PERSEGUIÇÃO, A FORÇA, A VIOLENCIA, O ENGANO E A MENTIRA PARA CAUSAR DESANIMO E DESESPERANÇA NAQUELES QUE  ACREDITAM  E SE DISPÕEM AO TRABALHO DE ANUNCIAR E APRESSAR O RESTABELECIMENTO DA VERDADE E DO REINO CELESTIAL NA TERRA.  </a:t>
            </a:r>
            <a:endParaRPr lang="pt-BR" sz="2000" b="1" dirty="0"/>
          </a:p>
        </p:txBody>
      </p:sp>
      <p:sp>
        <p:nvSpPr>
          <p:cNvPr id="6" name="CaixaDeTexto 5"/>
          <p:cNvSpPr txBox="1"/>
          <p:nvPr/>
        </p:nvSpPr>
        <p:spPr>
          <a:xfrm>
            <a:off x="0" y="4850293"/>
            <a:ext cx="9144000" cy="2031325"/>
          </a:xfrm>
          <a:prstGeom prst="rect">
            <a:avLst/>
          </a:prstGeom>
          <a:noFill/>
        </p:spPr>
        <p:txBody>
          <a:bodyPr wrap="square" rtlCol="0">
            <a:spAutoFit/>
          </a:bodyPr>
          <a:lstStyle/>
          <a:p>
            <a:pPr algn="just"/>
            <a:r>
              <a:rPr lang="pt-BR" b="1" dirty="0" smtClean="0"/>
              <a:t>O DESEJO DE SATANÁS É SEM DUVIDA UNIFICAR O MUNDO TODO SOB SEU CONTROLE E GOVENO PARA TODO SEMPRE. ELE VEM TENTANDO ISSO À MILÊNIOS SEM SUCESSO.  SERÁ QUE NA RETA FINAL, PRÓXIMO DA VOLTA DO MASHIACH, O CRIADOR DARIA PERMISSÃO PARA SATANAS TER FINALMENTE UM GOSTINHO DE VITÓRIA, AINDA QUE POR POUCO TEMPO ? CONSEGUIRÁ ELE GOVERNAR TODA A TERRA MESMO QUE SEJA POR POUCO TEMPO? SEGUNDO AS PROFECIAS ATÉ AQUI ANALISADAS E OS EVENTOS HISTÓRICOS JÁ REGISTRADOS, ATÉ O MOMENTO NÃO HÁ QUALQUER INDÍCIO QUE NOS PERMITA CRER EM TAL SITUAÇÃO.</a:t>
            </a:r>
            <a:endParaRPr lang="pt-BR" b="1" dirty="0"/>
          </a:p>
        </p:txBody>
      </p:sp>
      <p:sp>
        <p:nvSpPr>
          <p:cNvPr id="7" name="CaixaDeTexto 6"/>
          <p:cNvSpPr txBox="1"/>
          <p:nvPr/>
        </p:nvSpPr>
        <p:spPr>
          <a:xfrm>
            <a:off x="0" y="2169730"/>
            <a:ext cx="9144000" cy="707886"/>
          </a:xfrm>
          <a:prstGeom prst="rect">
            <a:avLst/>
          </a:prstGeom>
          <a:noFill/>
        </p:spPr>
        <p:txBody>
          <a:bodyPr wrap="square" rtlCol="0">
            <a:spAutoFit/>
          </a:bodyPr>
          <a:lstStyle/>
          <a:p>
            <a:pPr algn="just"/>
            <a:r>
              <a:rPr lang="pt-BR" sz="2000" b="1" dirty="0" smtClean="0"/>
              <a:t>LEMBRANDO QUE TODOS OS REIS E REINOS TENTARAM IMPOR COM VIOLÊNCIA, SUA PRÓPRIA CULTURA, SUA RELIGIÃO E O DOMINIO DOS POVOS CONQUISTADOS .</a:t>
            </a:r>
            <a:endParaRPr lang="pt-BR" sz="2000" b="1" dirty="0"/>
          </a:p>
        </p:txBody>
      </p:sp>
    </p:spTree>
    <p:extLst>
      <p:ext uri="{BB962C8B-B14F-4D97-AF65-F5344CB8AC3E}">
        <p14:creationId xmlns:p14="http://schemas.microsoft.com/office/powerpoint/2010/main" val="32880357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96752"/>
          </a:xfrm>
        </p:spPr>
        <p:style>
          <a:lnRef idx="1">
            <a:schemeClr val="dk1"/>
          </a:lnRef>
          <a:fillRef idx="2">
            <a:schemeClr val="dk1"/>
          </a:fillRef>
          <a:effectRef idx="1">
            <a:schemeClr val="dk1"/>
          </a:effectRef>
          <a:fontRef idx="minor">
            <a:schemeClr val="dk1"/>
          </a:fontRef>
        </p:style>
        <p:txBody>
          <a:bodyPr>
            <a:normAutofit/>
          </a:bodyPr>
          <a:lstStyle/>
          <a:p>
            <a:r>
              <a:rPr lang="pt-BR" b="1" dirty="0" smtClean="0"/>
              <a:t>AS DUAS BESTAS DE APOCALIPSE 13</a:t>
            </a:r>
            <a:endParaRPr lang="pt-BR" b="1" dirty="0"/>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1200"/>
            <a:ext cx="5904656" cy="4676072"/>
          </a:xfr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409" y="1209853"/>
            <a:ext cx="3170299" cy="5661249"/>
          </a:xfrm>
          <a:prstGeom prst="rect">
            <a:avLst/>
          </a:prstGeom>
        </p:spPr>
      </p:pic>
      <p:sp>
        <p:nvSpPr>
          <p:cNvPr id="6" name="CaixaDeTexto 5"/>
          <p:cNvSpPr txBox="1"/>
          <p:nvPr/>
        </p:nvSpPr>
        <p:spPr>
          <a:xfrm>
            <a:off x="3095476" y="2313746"/>
            <a:ext cx="2407928" cy="646331"/>
          </a:xfrm>
          <a:prstGeom prst="rect">
            <a:avLst/>
          </a:prstGeom>
          <a:solidFill>
            <a:schemeClr val="accent4">
              <a:lumMod val="20000"/>
              <a:lumOff val="80000"/>
            </a:schemeClr>
          </a:solidFill>
          <a:scene3d>
            <a:camera prst="orthographicFront"/>
            <a:lightRig rig="threePt" dir="t"/>
          </a:scene3d>
          <a:sp3d>
            <a:bevelT prst="angle"/>
          </a:sp3d>
        </p:spPr>
        <p:txBody>
          <a:bodyPr wrap="square" rtlCol="0">
            <a:spAutoFit/>
          </a:bodyPr>
          <a:lstStyle/>
          <a:p>
            <a:pPr algn="ctr"/>
            <a:r>
              <a:rPr lang="pt-BR" b="1" dirty="0" smtClean="0"/>
              <a:t>A 1ª BESTA DE Ap. 13. </a:t>
            </a:r>
          </a:p>
          <a:p>
            <a:r>
              <a:rPr lang="pt-BR" b="1" dirty="0" smtClean="0"/>
              <a:t>UM ANIMAL HIBRIDO </a:t>
            </a:r>
            <a:endParaRPr lang="pt-BR" b="1" dirty="0"/>
          </a:p>
        </p:txBody>
      </p:sp>
      <p:sp>
        <p:nvSpPr>
          <p:cNvPr id="7" name="CaixaDeTexto 6"/>
          <p:cNvSpPr txBox="1"/>
          <p:nvPr/>
        </p:nvSpPr>
        <p:spPr>
          <a:xfrm>
            <a:off x="203370" y="5573668"/>
            <a:ext cx="5503404" cy="584775"/>
          </a:xfrm>
          <a:prstGeom prst="rect">
            <a:avLst/>
          </a:prstGeom>
          <a:solidFill>
            <a:schemeClr val="bg2"/>
          </a:solidFill>
          <a:scene3d>
            <a:camera prst="orthographicFront"/>
            <a:lightRig rig="threePt" dir="t"/>
          </a:scene3d>
          <a:sp3d>
            <a:bevelT prst="angle"/>
          </a:sp3d>
        </p:spPr>
        <p:txBody>
          <a:bodyPr wrap="square" rtlCol="0">
            <a:spAutoFit/>
          </a:bodyPr>
          <a:lstStyle/>
          <a:p>
            <a:pPr algn="just"/>
            <a:r>
              <a:rPr lang="pt-BR" sz="1600" b="1" dirty="0" smtClean="0"/>
              <a:t>LEMBRA DO TEXTO QUE FALA DO PROLONGAMENTO DE VIDA DOS ANIMAIS ATÉ UM DETERMINADO TEMPO?</a:t>
            </a:r>
            <a:endParaRPr lang="pt-BR" sz="1600" b="1" dirty="0"/>
          </a:p>
        </p:txBody>
      </p:sp>
      <p:sp>
        <p:nvSpPr>
          <p:cNvPr id="8" name="CaixaDeTexto 7"/>
          <p:cNvSpPr txBox="1"/>
          <p:nvPr/>
        </p:nvSpPr>
        <p:spPr>
          <a:xfrm>
            <a:off x="5956408" y="6181069"/>
            <a:ext cx="3170299" cy="646331"/>
          </a:xfrm>
          <a:prstGeom prst="rect">
            <a:avLst/>
          </a:prstGeom>
          <a:solidFill>
            <a:schemeClr val="accent6">
              <a:lumMod val="40000"/>
              <a:lumOff val="60000"/>
            </a:schemeClr>
          </a:solidFill>
          <a:scene3d>
            <a:camera prst="orthographicFront"/>
            <a:lightRig rig="threePt" dir="t"/>
          </a:scene3d>
          <a:sp3d>
            <a:bevelT w="165100" prst="coolSlant"/>
          </a:sp3d>
        </p:spPr>
        <p:txBody>
          <a:bodyPr wrap="square" rtlCol="0">
            <a:spAutoFit/>
          </a:bodyPr>
          <a:lstStyle/>
          <a:p>
            <a:r>
              <a:rPr lang="pt-BR" b="1" dirty="0" smtClean="0"/>
              <a:t>PARECE CORDEIRO MAS FALA COMO O DRAGÃO (SATANÁS)</a:t>
            </a:r>
            <a:endParaRPr lang="pt-BR" b="1" dirty="0"/>
          </a:p>
        </p:txBody>
      </p:sp>
      <p:sp>
        <p:nvSpPr>
          <p:cNvPr id="3" name="CaixaDeTexto 2"/>
          <p:cNvSpPr txBox="1"/>
          <p:nvPr/>
        </p:nvSpPr>
        <p:spPr>
          <a:xfrm>
            <a:off x="3535620" y="1612249"/>
            <a:ext cx="1527640" cy="461665"/>
          </a:xfrm>
          <a:prstGeom prst="rect">
            <a:avLst/>
          </a:prstGeom>
          <a:solidFill>
            <a:schemeClr val="bg1"/>
          </a:solidFill>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a:bevelB w="82550" h="44450" prst="angle"/>
            <a:contourClr>
              <a:srgbClr val="FFFFFF"/>
            </a:contourClr>
          </a:sp3d>
        </p:spPr>
        <p:txBody>
          <a:bodyPr wrap="square" rtlCol="0">
            <a:spAutoFit/>
          </a:bodyPr>
          <a:lstStyle/>
          <a:p>
            <a:pPr algn="ctr"/>
            <a:r>
              <a:rPr lang="pt-BR" sz="2400" dirty="0" err="1" smtClean="0"/>
              <a:t>Dn</a:t>
            </a:r>
            <a:r>
              <a:rPr lang="pt-BR" sz="2400" dirty="0" smtClean="0"/>
              <a:t>. 7: 12</a:t>
            </a:r>
            <a:endParaRPr lang="pt-BR" sz="2400" dirty="0"/>
          </a:p>
        </p:txBody>
      </p:sp>
      <p:sp>
        <p:nvSpPr>
          <p:cNvPr id="9" name="CaixaDeTexto 8"/>
          <p:cNvSpPr txBox="1"/>
          <p:nvPr/>
        </p:nvSpPr>
        <p:spPr>
          <a:xfrm>
            <a:off x="226503" y="6211846"/>
            <a:ext cx="5503404" cy="584775"/>
          </a:xfrm>
          <a:prstGeom prst="rect">
            <a:avLst/>
          </a:prstGeom>
          <a:solidFill>
            <a:schemeClr val="bg2"/>
          </a:solidFill>
          <a:scene3d>
            <a:camera prst="orthographicFront"/>
            <a:lightRig rig="threePt" dir="t"/>
          </a:scene3d>
          <a:sp3d>
            <a:bevelT prst="angle"/>
          </a:sp3d>
        </p:spPr>
        <p:txBody>
          <a:bodyPr wrap="square" rtlCol="0">
            <a:spAutoFit/>
          </a:bodyPr>
          <a:lstStyle/>
          <a:p>
            <a:pPr algn="ctr"/>
            <a:r>
              <a:rPr lang="pt-BR" sz="1600" b="1" dirty="0" smtClean="0"/>
              <a:t>EIS AQUI A VIDA PROLONGADA DOS ANIMAIS, ISTO É, DOS  REIS,  REINOS OU GOVERNANTES EM AÇÃO HISTÓRICAMENTE</a:t>
            </a:r>
            <a:endParaRPr lang="pt-BR" sz="1600" b="1" dirty="0"/>
          </a:p>
        </p:txBody>
      </p:sp>
      <p:sp>
        <p:nvSpPr>
          <p:cNvPr id="10" name="CaixaDeTexto 9"/>
          <p:cNvSpPr txBox="1"/>
          <p:nvPr/>
        </p:nvSpPr>
        <p:spPr>
          <a:xfrm>
            <a:off x="6411376" y="1242917"/>
            <a:ext cx="2260362" cy="369332"/>
          </a:xfrm>
          <a:prstGeom prst="rect">
            <a:avLst/>
          </a:prstGeom>
          <a:solidFill>
            <a:schemeClr val="accent6">
              <a:lumMod val="60000"/>
              <a:lumOff val="40000"/>
            </a:schemeClr>
          </a:solidFill>
          <a:scene3d>
            <a:camera prst="orthographicFront"/>
            <a:lightRig rig="threePt" dir="t"/>
          </a:scene3d>
          <a:sp3d>
            <a:bevelT w="165100" prst="coolSlant"/>
          </a:sp3d>
        </p:spPr>
        <p:txBody>
          <a:bodyPr wrap="none" rtlCol="0">
            <a:spAutoFit/>
          </a:bodyPr>
          <a:lstStyle/>
          <a:p>
            <a:pPr algn="ctr"/>
            <a:r>
              <a:rPr lang="pt-BR" b="1" dirty="0" smtClean="0"/>
              <a:t>A 2ª BESTA DE Ap. 13.</a:t>
            </a:r>
          </a:p>
        </p:txBody>
      </p:sp>
      <p:sp>
        <p:nvSpPr>
          <p:cNvPr id="11" name="CaixaDeTexto 10"/>
          <p:cNvSpPr txBox="1"/>
          <p:nvPr/>
        </p:nvSpPr>
        <p:spPr>
          <a:xfrm>
            <a:off x="6016932" y="1889248"/>
            <a:ext cx="954107" cy="369332"/>
          </a:xfrm>
          <a:prstGeom prst="rect">
            <a:avLst/>
          </a:prstGeom>
          <a:solidFill>
            <a:schemeClr val="accent2"/>
          </a:solidFill>
          <a:scene3d>
            <a:camera prst="orthographicFront"/>
            <a:lightRig rig="threePt" dir="t"/>
          </a:scene3d>
          <a:sp3d>
            <a:bevelT w="165100" prst="coolSlant"/>
          </a:sp3d>
        </p:spPr>
        <p:txBody>
          <a:bodyPr wrap="none" rtlCol="0">
            <a:spAutoFit/>
          </a:bodyPr>
          <a:lstStyle/>
          <a:p>
            <a:pPr algn="ctr"/>
            <a:r>
              <a:rPr lang="pt-BR" b="1" dirty="0" smtClean="0"/>
              <a:t>CIÊNCIA</a:t>
            </a:r>
            <a:endParaRPr lang="pt-BR" dirty="0"/>
          </a:p>
        </p:txBody>
      </p:sp>
      <p:sp>
        <p:nvSpPr>
          <p:cNvPr id="12" name="CaixaDeTexto 11"/>
          <p:cNvSpPr txBox="1"/>
          <p:nvPr/>
        </p:nvSpPr>
        <p:spPr>
          <a:xfrm>
            <a:off x="7876572" y="1891596"/>
            <a:ext cx="1224136"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RELIGIÃO</a:t>
            </a:r>
            <a:endParaRPr lang="pt-BR" b="1" dirty="0"/>
          </a:p>
        </p:txBody>
      </p:sp>
      <p:sp>
        <p:nvSpPr>
          <p:cNvPr id="13" name="CaixaDeTexto 12"/>
          <p:cNvSpPr txBox="1"/>
          <p:nvPr/>
        </p:nvSpPr>
        <p:spPr>
          <a:xfrm>
            <a:off x="6493985" y="4040477"/>
            <a:ext cx="1750423"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r>
              <a:rPr lang="pt-BR" b="1" dirty="0" smtClean="0"/>
              <a:t>A MASSONARIA</a:t>
            </a:r>
            <a:endParaRPr lang="pt-BR" b="1" dirty="0"/>
          </a:p>
        </p:txBody>
      </p:sp>
    </p:spTree>
    <p:extLst>
      <p:ext uri="{BB962C8B-B14F-4D97-AF65-F5344CB8AC3E}">
        <p14:creationId xmlns:p14="http://schemas.microsoft.com/office/powerpoint/2010/main" val="323032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9"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5263"/>
            <a:ext cx="9144000" cy="836712"/>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1ª BESTA DE AP. 13</a:t>
            </a:r>
            <a:endParaRPr lang="pt-BR" dirty="0"/>
          </a:p>
        </p:txBody>
      </p:sp>
      <p:sp>
        <p:nvSpPr>
          <p:cNvPr id="4" name="Retângulo 3"/>
          <p:cNvSpPr/>
          <p:nvPr/>
        </p:nvSpPr>
        <p:spPr>
          <a:xfrm>
            <a:off x="0" y="935176"/>
            <a:ext cx="9144000" cy="5909310"/>
          </a:xfrm>
          <a:prstGeom prst="rect">
            <a:avLst/>
          </a:prstGeom>
        </p:spPr>
        <p:txBody>
          <a:bodyPr wrap="square">
            <a:spAutoFit/>
          </a:bodyPr>
          <a:lstStyle/>
          <a:p>
            <a:pPr algn="just"/>
            <a:r>
              <a:rPr lang="pt-BR" sz="1400" b="1" dirty="0"/>
              <a:t>A PRIMEIRA BESTA É UM ANIMAL HIBRIDO QUE REPRESENTA TODOS OS REIS, REINOS OU GOVERNANTES OPOSITORES AO REINO E GOVERNO CELESTYAUH A PARTIR DO REINO DE BAVEL. A 1ª BESTA DE Ap. 13: 1 E AP. 17: 3, É IDENTICA AO DRAGÃO DE Ap. 12: 3, ESTE TENTOU IMPEDIR O NASCIMENTO DO MASHIACH RESPONSÁVEL POR RESTAURAR O REINO E O GOVERNO CELESTIAL NA TERRA. Ap. 12: 4.</a:t>
            </a:r>
          </a:p>
          <a:p>
            <a:pPr algn="just"/>
            <a:endParaRPr lang="pt-BR" sz="1400" b="1" dirty="0"/>
          </a:p>
          <a:p>
            <a:pPr algn="just"/>
            <a:r>
              <a:rPr lang="pt-BR" sz="1400" b="1" dirty="0"/>
              <a:t>A 1ª BESTA REPRESENTA O PODER DO DRAGÃO CONFERIDO AOS GOVERNANTES DE TODOS ESSES REINOS. POR ISSO, ELA SURGE DO MAR. NÃO EXISTEM GOVERNANTES SEM GOVERNADOS, SEM POVO. COMO MAR (AGUAS) REPRESENTAM POVOS, NAÇÕES E LINGUAS, DE FATO ESSA 1ª BESTA, SÃO OS REPRESENTANTES QUE SAEM DESTES POVOS, REINOS OU NAÇÕES, SÃO SEUS GOVERNANTES. A 1ª BESTA É PORTANTO, O PODER CIVIL E POLITICO DE TODOS ESSES GOVERNANTES EM TODOS ESSES REINOS E NAÇÕES OPOSICIONISTAS AO GOVERNO CELESTYAUH.</a:t>
            </a:r>
          </a:p>
          <a:p>
            <a:pPr algn="just"/>
            <a:endParaRPr lang="pt-BR" sz="1400" b="1" dirty="0"/>
          </a:p>
          <a:p>
            <a:pPr algn="just"/>
            <a:r>
              <a:rPr lang="pt-BR" sz="1400" b="1" dirty="0"/>
              <a:t>OS 10 CHIFRES REPRESENTAM AS ÚLITMAS NAÇÕES OU GOVERNANTES NECESSÁRIOS E SUFICIENTES, QUE ESTARÁO GOVERNANDO NOS ULTIMOS DIAS E QUE ENTREGARÃO  POR 1 HORA, PARA A ÚLTIMA DAS 7 CABEÇAS DA BESTA, O PODER QUE POSSUEM, ISTO É, O PODER SERÁ DADO PARA UMA DE SUAS SETE CABEÇAS, A QUE FORA FERIDA DE MORTE E REVIVEU É QUE RECEBERÁ O PODER OU AUTORIDADE PARA REINAR  OU GOVERNAR POR 1 HORA. MAIS UMA VEZ SATANÁS TENTARÁ UNIFICAR O MUNDO ACREDITANDO QUE ASSIM SE PERPETUARÁ COMO SOBERANO NO CONTROLE DE TODOS OS POVOS DA TERRA.</a:t>
            </a:r>
          </a:p>
          <a:p>
            <a:pPr algn="just"/>
            <a:endParaRPr lang="pt-BR" sz="1400" b="1" dirty="0"/>
          </a:p>
          <a:p>
            <a:pPr algn="just"/>
            <a:r>
              <a:rPr lang="pt-BR" sz="1400" b="1" dirty="0"/>
              <a:t>SE A 1ª BESTA REPRESENTA ENTÃO O PODER DO DRAGÃO CONCEDIDO A TODOS OS REIS E REINOS OU GOVERNANTES OPOSITORES AO GOVERNO CELESTYAUH, ATÉ O FIM DOS TEMPOS, ENTÃO QUAIS SÃO ESSES REIS OU REINOS OPOSITORES? UMA DAS CARACTERISTICAS DESTA 1ª BESTA SÃO SUAS 7 CABEÇAS E CABEÇAS COMO JÁ VIMOS SIGNIFICA LIDERANÇAS OU GOVERNANTES. ENTÃO TEMOS AO LONGO DA HISTÓRIA SETE TIPOS DIFERENTES DE LÍDERES OU GOVERNANTES QUE PERSEGUIRAM, USARAM DE FORÇA E VIOLENCIA, USARAM DE MENTIRAS E DE ENGANOS PARA TENTAR IMPEDIR O RESTABELECIMENTO DO REINO CELESTIAL NA TERRA</a:t>
            </a:r>
            <a:r>
              <a:rPr lang="pt-BR" sz="1400" dirty="0"/>
              <a:t>.  </a:t>
            </a:r>
            <a:r>
              <a:rPr lang="pt-BR" sz="1400" b="1" dirty="0"/>
              <a:t>POREM AS 7 CABEÇAS SÃO TAMBÉM SETE MONTES QUE REVELAM ONDE A MULHER, (AS FALSAS RELIGIÕES) QUE É TAMBÉM A GRANDE CIDADE, (BABILÔNIA/ESPIRITUAL) ONDE ESTÁ ASSENTADA, OU SEJA, DE ONDE ELA GOVERNA. POR MEIO DA 7ª E ÚLTIMA CABEÇA, O PAPADO. Ap. 17:9-18.</a:t>
            </a:r>
            <a:endParaRPr lang="pt-BR" sz="1400" b="1" dirty="0"/>
          </a:p>
        </p:txBody>
      </p:sp>
    </p:spTree>
    <p:extLst>
      <p:ext uri="{BB962C8B-B14F-4D97-AF65-F5344CB8AC3E}">
        <p14:creationId xmlns:p14="http://schemas.microsoft.com/office/powerpoint/2010/main" val="36143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947" y="0"/>
            <a:ext cx="9142052" cy="90872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1ª BESTA DE AP. 13</a:t>
            </a:r>
            <a:endParaRPr lang="pt-BR" dirty="0"/>
          </a:p>
        </p:txBody>
      </p:sp>
      <p:sp>
        <p:nvSpPr>
          <p:cNvPr id="12" name="Retângulo 11"/>
          <p:cNvSpPr/>
          <p:nvPr/>
        </p:nvSpPr>
        <p:spPr>
          <a:xfrm>
            <a:off x="0" y="1964353"/>
            <a:ext cx="9144000" cy="4770537"/>
          </a:xfrm>
          <a:prstGeom prst="rect">
            <a:avLst/>
          </a:prstGeom>
          <a:scene3d>
            <a:camera prst="orthographicFront"/>
            <a:lightRig rig="threePt" dir="t"/>
          </a:scene3d>
          <a:sp3d>
            <a:bevelT prst="slope"/>
          </a:sp3d>
        </p:spPr>
        <p:txBody>
          <a:bodyPr wrap="square">
            <a:spAutoFit/>
          </a:bodyPr>
          <a:lstStyle/>
          <a:p>
            <a:pPr algn="just"/>
            <a:r>
              <a:rPr lang="pt-BR" sz="1600" b="1" dirty="0" smtClean="0"/>
              <a:t>A 1ª BESTA É UMA REPRESENTAÇÃO DO DRAGÃO AGINDO POR MEIO DE TODOS OS REIS E GOVERNANTES DE TODOS OS REINOS E IMPÉRIOS AOS QUAIS ELE DEU PODER E AUTORIDADE PARA TENTAR IMPEDIR O NASCIMENTO DO MASHIACH DESIGNADO PARA RESTAURAR O REINO CELESTYAUH NA TERRA.</a:t>
            </a:r>
            <a:endParaRPr lang="pt-BR" sz="1000" b="1" dirty="0" smtClean="0"/>
          </a:p>
          <a:p>
            <a:pPr algn="just"/>
            <a:endParaRPr lang="pt-BR" sz="800" b="1" dirty="0" smtClean="0"/>
          </a:p>
          <a:p>
            <a:pPr algn="just"/>
            <a:r>
              <a:rPr lang="pt-BR" sz="1600" b="1" dirty="0" smtClean="0"/>
              <a:t>O </a:t>
            </a:r>
            <a:r>
              <a:rPr lang="pt-BR" sz="1600" b="1" dirty="0"/>
              <a:t>PRIMEIRO </a:t>
            </a:r>
            <a:r>
              <a:rPr lang="pt-BR" sz="1600" b="1" dirty="0" smtClean="0"/>
              <a:t>REI, REINO </a:t>
            </a:r>
            <a:r>
              <a:rPr lang="pt-BR" sz="1600" b="1" dirty="0"/>
              <a:t>OU </a:t>
            </a:r>
            <a:r>
              <a:rPr lang="pt-BR" sz="1600" b="1" dirty="0" smtClean="0"/>
              <a:t>GOVERNANTES, ISTO É, </a:t>
            </a:r>
            <a:r>
              <a:rPr lang="pt-BR" sz="1600" b="1" dirty="0"/>
              <a:t>A PRIMEIRA CABEÇA DA 1ª BESTA REPRESENTA O </a:t>
            </a:r>
            <a:r>
              <a:rPr lang="pt-BR" sz="1600" b="1" dirty="0" smtClean="0"/>
              <a:t>EGITO (MITZRAYIM) </a:t>
            </a:r>
            <a:r>
              <a:rPr lang="pt-BR" sz="1600" b="1" dirty="0"/>
              <a:t>QUE ESCRAVISOU OS </a:t>
            </a:r>
            <a:r>
              <a:rPr lang="pt-BR" sz="1600" b="1" dirty="0" smtClean="0"/>
              <a:t>ISRAELITAS </a:t>
            </a:r>
            <a:r>
              <a:rPr lang="pt-BR" sz="1600" b="1" dirty="0"/>
              <a:t>POR CERCA DE 400 ANOS</a:t>
            </a:r>
            <a:r>
              <a:rPr lang="pt-BR" sz="1600" b="1" dirty="0" smtClean="0"/>
              <a:t>. OBS. O EGITO E A BABILÔNIA SÃO DA MESMA ORIGEM E FAMILIA, DA LINHAGEM AMALDIÇOADA DE CAM (CÃO) FILHO DE NOAH (NOÉ). GN.10: 6-12. A ESFINGE DO EGITO - CORPO DE LEÃO E CABEÇA HUMANA LEÃO/BAVEL.</a:t>
            </a:r>
          </a:p>
          <a:p>
            <a:pPr algn="just"/>
            <a:endParaRPr lang="pt-BR" sz="800" b="1" dirty="0" smtClean="0"/>
          </a:p>
          <a:p>
            <a:pPr algn="just"/>
            <a:r>
              <a:rPr lang="pt-BR" sz="1600" b="1" dirty="0" smtClean="0"/>
              <a:t>O </a:t>
            </a:r>
            <a:r>
              <a:rPr lang="pt-BR" sz="1600" b="1" dirty="0"/>
              <a:t>SEGUNDO </a:t>
            </a:r>
            <a:r>
              <a:rPr lang="pt-BR" sz="1600" b="1" dirty="0" smtClean="0"/>
              <a:t>REI, REINO </a:t>
            </a:r>
            <a:r>
              <a:rPr lang="pt-BR" sz="1600" b="1" dirty="0"/>
              <a:t>OU </a:t>
            </a:r>
            <a:r>
              <a:rPr lang="pt-BR" sz="1600" b="1" dirty="0" smtClean="0"/>
              <a:t>GOVERNANTES, ISTO É, A </a:t>
            </a:r>
            <a:r>
              <a:rPr lang="pt-BR" sz="1600" b="1" dirty="0"/>
              <a:t>SEGUNDA CABEÇA DA 1ª BESTA REPRESENTA OS ASSÍRIOS QUE DESTRUIRAM NO ANO DE 722 AEC, O REINO DO NORTE DAS 10 TRIBOS DE YSRA`YAUH</a:t>
            </a:r>
            <a:r>
              <a:rPr lang="pt-BR" sz="1600" b="1" dirty="0" smtClean="0"/>
              <a:t>, (ISRAEL) </a:t>
            </a:r>
            <a:r>
              <a:rPr lang="pt-BR" sz="1600" b="1" dirty="0"/>
              <a:t>MATANDO E ESCRAVISANDO BOA PARTE DOS </a:t>
            </a:r>
            <a:r>
              <a:rPr lang="pt-BR" sz="1600" b="1" dirty="0" smtClean="0"/>
              <a:t>ISRAELITAS. ESTES TAMBÉM SÃO DE ORIGEM BABILONICA, DO REINADO DE NIMROD. LAMASU – CORPO DE LEÃO E CABEÇA HUMANA – LEÃO/ BAVEL</a:t>
            </a:r>
          </a:p>
          <a:p>
            <a:pPr algn="just"/>
            <a:endParaRPr lang="pt-BR" sz="800" b="1" dirty="0" smtClean="0"/>
          </a:p>
          <a:p>
            <a:pPr algn="just"/>
            <a:r>
              <a:rPr lang="pt-BR" sz="1600" b="1" dirty="0" smtClean="0"/>
              <a:t>O </a:t>
            </a:r>
            <a:r>
              <a:rPr lang="pt-BR" sz="1600" b="1" dirty="0"/>
              <a:t>TERCEIRO REINO OU GOVERNO, A TERCEIRA CABEÇA DA 1º BESTA, REPRESENTA OS BABILÔNIOS QUE DESTRUIRAM A CIDADE E O TEMPLO DE YAUHSHALAIM (JERUSALEM) NO ANO 586/587 AEC E DEPORTOU MUITOS YAUDIM (JUDEUS) PARA A </a:t>
            </a:r>
            <a:r>
              <a:rPr lang="pt-BR" sz="1600" b="1" dirty="0" smtClean="0"/>
              <a:t>BABILÔNIA </a:t>
            </a:r>
            <a:r>
              <a:rPr lang="pt-BR" sz="1600" b="1" dirty="0"/>
              <a:t>INCLUSIVE DAN`YAUH </a:t>
            </a:r>
            <a:r>
              <a:rPr lang="pt-BR" sz="1600" b="1" dirty="0" smtClean="0"/>
              <a:t> (DANIEL) E </a:t>
            </a:r>
            <a:r>
              <a:rPr lang="pt-BR" sz="1600" b="1" dirty="0"/>
              <a:t>SEUS  TRÊS AMIGOS</a:t>
            </a:r>
            <a:r>
              <a:rPr lang="pt-BR" sz="1600" b="1" dirty="0" smtClean="0"/>
              <a:t>.</a:t>
            </a:r>
            <a:endParaRPr lang="pt-BR" sz="1600" b="1" dirty="0"/>
          </a:p>
          <a:p>
            <a:pPr algn="just"/>
            <a:endParaRPr lang="pt-BR" sz="800" b="1" dirty="0" smtClean="0"/>
          </a:p>
          <a:p>
            <a:pPr algn="just"/>
            <a:r>
              <a:rPr lang="pt-BR" sz="1600" b="1" dirty="0" smtClean="0"/>
              <a:t>O </a:t>
            </a:r>
            <a:r>
              <a:rPr lang="pt-BR" sz="1600" b="1" dirty="0"/>
              <a:t>QUARTO REINO OU GOVERNO, A QUARTA CABEÇA DA 1ª BESTA REPRESENTA OS MEDOS E PERSAS , QUE EMBORA TENHAM AUTORIZADO A RECONSTRUÇÃO DA CIDADE E DO TEMPLO, </a:t>
            </a:r>
            <a:r>
              <a:rPr lang="pt-BR" sz="1600" b="1" dirty="0" smtClean="0"/>
              <a:t>MANTIVERAM </a:t>
            </a:r>
            <a:r>
              <a:rPr lang="pt-BR" sz="1600" b="1" dirty="0"/>
              <a:t>OS </a:t>
            </a:r>
            <a:r>
              <a:rPr lang="pt-BR" sz="1600" b="1" dirty="0" smtClean="0"/>
              <a:t>YAUDIM (JUDEUS) </a:t>
            </a:r>
            <a:r>
              <a:rPr lang="pt-BR" sz="1600" b="1" dirty="0"/>
              <a:t>SOB SEU </a:t>
            </a:r>
            <a:r>
              <a:rPr lang="pt-BR" sz="1600" b="1" dirty="0" smtClean="0"/>
              <a:t>CONTROLE – O URSO – </a:t>
            </a:r>
            <a:r>
              <a:rPr lang="pt-BR" sz="1600" b="1" dirty="0" err="1" smtClean="0"/>
              <a:t>Dn</a:t>
            </a:r>
            <a:r>
              <a:rPr lang="pt-BR" sz="1600" b="1" dirty="0" smtClean="0"/>
              <a:t>. 7: 5.</a:t>
            </a:r>
            <a:endParaRPr lang="pt-BR" sz="1600" dirty="0"/>
          </a:p>
        </p:txBody>
      </p:sp>
      <p:sp>
        <p:nvSpPr>
          <p:cNvPr id="3" name="CaixaDeTexto 2"/>
          <p:cNvSpPr txBox="1"/>
          <p:nvPr/>
        </p:nvSpPr>
        <p:spPr>
          <a:xfrm>
            <a:off x="1947" y="931283"/>
            <a:ext cx="9147500" cy="1015663"/>
          </a:xfrm>
          <a:prstGeom prst="rect">
            <a:avLst/>
          </a:prstGeom>
          <a:solidFill>
            <a:schemeClr val="tx2">
              <a:lumMod val="40000"/>
              <a:lumOff val="60000"/>
            </a:schemeClr>
          </a:solidFill>
          <a:scene3d>
            <a:camera prst="orthographicFront"/>
            <a:lightRig rig="threePt" dir="t"/>
          </a:scene3d>
          <a:sp3d>
            <a:bevelT w="114300" prst="artDeco"/>
          </a:sp3d>
        </p:spPr>
        <p:txBody>
          <a:bodyPr wrap="square" rtlCol="0">
            <a:spAutoFit/>
          </a:bodyPr>
          <a:lstStyle/>
          <a:p>
            <a:pPr algn="ctr"/>
            <a:r>
              <a:rPr lang="pt-BR" sz="2000" b="1" dirty="0" smtClean="0"/>
              <a:t>AS SETE (7) FASES DA BESTA NO DECORRER DA HISTÓRIA ATÉ QUE O JUÍZO SE ASSENTE E O REINO DOS CÉUS NA TERRA SEJA DADO AOS SANTOS DO ALTÍSSIMO. OBS. O DRAGÃO DE Ap. 12: 3 É IDENTICO A 1ª BESTA DE Ap. 13: 1. </a:t>
            </a:r>
            <a:endParaRPr lang="pt-BR" sz="2000" b="1" dirty="0"/>
          </a:p>
        </p:txBody>
      </p:sp>
    </p:spTree>
    <p:extLst>
      <p:ext uri="{BB962C8B-B14F-4D97-AF65-F5344CB8AC3E}">
        <p14:creationId xmlns:p14="http://schemas.microsoft.com/office/powerpoint/2010/main" val="116527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 calcmode="lin" valueType="num">
                                      <p:cBhvr>
                                        <p:cTn id="14"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p:cTn id="21"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 calcmode="lin" valueType="num">
                                      <p:cBhvr>
                                        <p:cTn id="28"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 calcmode="lin" valueType="num">
                                      <p:cBhvr>
                                        <p:cTn id="35"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24744"/>
            <a:ext cx="9144000" cy="5733256"/>
          </a:xfrm>
        </p:spPr>
        <p:txBody>
          <a:bodyPr>
            <a:normAutofit fontScale="85000" lnSpcReduction="20000"/>
          </a:bodyPr>
          <a:lstStyle/>
          <a:p>
            <a:pPr marL="0" indent="0" algn="just">
              <a:buNone/>
            </a:pPr>
            <a:endParaRPr lang="pt-BR" sz="1600" b="1" dirty="0" smtClean="0"/>
          </a:p>
          <a:p>
            <a:pPr marL="0" indent="0" algn="just">
              <a:buNone/>
            </a:pPr>
            <a:r>
              <a:rPr lang="pt-BR" sz="1900" b="1" dirty="0" smtClean="0"/>
              <a:t>O </a:t>
            </a:r>
            <a:r>
              <a:rPr lang="pt-BR" sz="1900" b="1" dirty="0"/>
              <a:t>QUINTO </a:t>
            </a:r>
            <a:r>
              <a:rPr lang="pt-BR" sz="1900" b="1" dirty="0" smtClean="0"/>
              <a:t>REI, REINO </a:t>
            </a:r>
            <a:r>
              <a:rPr lang="pt-BR" sz="1900" b="1" dirty="0"/>
              <a:t>OU </a:t>
            </a:r>
            <a:r>
              <a:rPr lang="pt-BR" sz="1900" b="1" dirty="0" smtClean="0"/>
              <a:t>GOVERNANTES, ISTO É, </a:t>
            </a:r>
            <a:r>
              <a:rPr lang="pt-BR" sz="1900" b="1" dirty="0"/>
              <a:t>A QUINTA CABEÇA DA 1ª BESTA REPRESENTA </a:t>
            </a:r>
            <a:r>
              <a:rPr lang="pt-BR" sz="1900" b="1" dirty="0" smtClean="0"/>
              <a:t>O IMPÉRIO MACEDONIO, OS </a:t>
            </a:r>
            <a:r>
              <a:rPr lang="pt-BR" sz="1900" b="1" dirty="0"/>
              <a:t>GREGOS, QUE </a:t>
            </a:r>
            <a:r>
              <a:rPr lang="pt-BR" sz="1900" b="1" dirty="0" smtClean="0"/>
              <a:t>TAMBÉM PREDOMINARAM SOBRE OS </a:t>
            </a:r>
            <a:r>
              <a:rPr lang="pt-BR" sz="1900" b="1" dirty="0"/>
              <a:t>YAUDIM (JUDEUS) </a:t>
            </a:r>
            <a:r>
              <a:rPr lang="pt-BR" sz="1900" b="1" dirty="0" smtClean="0"/>
              <a:t>A PARTIR DA CONQUISTA DO REINO DE YAUHDAH (JUDA) POR </a:t>
            </a:r>
            <a:r>
              <a:rPr lang="pt-BR" sz="1900" b="1" dirty="0"/>
              <a:t>ALEXANDRE O </a:t>
            </a:r>
            <a:r>
              <a:rPr lang="pt-BR" sz="1900" b="1" dirty="0" smtClean="0"/>
              <a:t>GRANDE EM 332 </a:t>
            </a:r>
            <a:r>
              <a:rPr lang="pt-BR" sz="1900" b="1" dirty="0"/>
              <a:t>AEC. </a:t>
            </a:r>
            <a:r>
              <a:rPr lang="pt-BR" sz="1900" b="1" dirty="0" smtClean="0"/>
              <a:t>– O LEOPARDO COM 4 CABEÇAS E 4 ASAS – </a:t>
            </a:r>
            <a:r>
              <a:rPr lang="pt-BR" sz="1900" b="1" dirty="0" err="1" smtClean="0"/>
              <a:t>Dn</a:t>
            </a:r>
            <a:r>
              <a:rPr lang="pt-BR" sz="1900" b="1" dirty="0" smtClean="0"/>
              <a:t>. 7: 6.</a:t>
            </a:r>
          </a:p>
          <a:p>
            <a:pPr marL="0" indent="0" algn="just">
              <a:buNone/>
            </a:pPr>
            <a:endParaRPr lang="pt-BR" sz="2300" b="1" dirty="0"/>
          </a:p>
          <a:p>
            <a:pPr marL="0" indent="0" algn="just">
              <a:buNone/>
            </a:pPr>
            <a:r>
              <a:rPr lang="pt-BR" sz="1900" b="1" dirty="0"/>
              <a:t>O </a:t>
            </a:r>
            <a:r>
              <a:rPr lang="pt-BR" sz="1900" b="1" dirty="0" smtClean="0"/>
              <a:t>SEXTO REI, REINO </a:t>
            </a:r>
            <a:r>
              <a:rPr lang="pt-BR" sz="1900" b="1" dirty="0"/>
              <a:t>OU </a:t>
            </a:r>
            <a:r>
              <a:rPr lang="pt-BR" sz="1900" b="1" dirty="0" smtClean="0"/>
              <a:t>GOVERNANTES, ISTO É, </a:t>
            </a:r>
            <a:r>
              <a:rPr lang="pt-BR" sz="1900" b="1" dirty="0"/>
              <a:t>A SEXTA CABEÇA DA 1ª BESTA REPRESENTA OS ROMANOS QUE DESTRUIRAM A CIDADE E O TEMPLO DE YAUSHALAIM (JERUSALÉM)  NO ANO 70 DEC</a:t>
            </a:r>
            <a:r>
              <a:rPr lang="pt-BR" sz="1900" b="1" dirty="0" smtClean="0"/>
              <a:t>. MATARAM </a:t>
            </a:r>
            <a:r>
              <a:rPr lang="pt-BR" sz="1900" b="1" dirty="0"/>
              <a:t>O MASHIACH E </a:t>
            </a:r>
            <a:r>
              <a:rPr lang="pt-BR" sz="1900" b="1" dirty="0" smtClean="0"/>
              <a:t>MUITO DE SEUS SEGUIDORES FORAM ASSASSINADOS </a:t>
            </a:r>
            <a:r>
              <a:rPr lang="pt-BR" sz="1900" b="1" dirty="0"/>
              <a:t>NOS COLISEUS ROMANOS</a:t>
            </a:r>
            <a:r>
              <a:rPr lang="pt-BR" sz="1900" b="1" dirty="0" smtClean="0"/>
              <a:t>. – A BESTA COM 10 CHIFRES – </a:t>
            </a:r>
            <a:r>
              <a:rPr lang="pt-BR" sz="1900" b="1" dirty="0" err="1" smtClean="0"/>
              <a:t>Dn</a:t>
            </a:r>
            <a:r>
              <a:rPr lang="pt-BR" sz="1900" b="1" dirty="0" smtClean="0"/>
              <a:t>. 7: 7.</a:t>
            </a:r>
          </a:p>
          <a:p>
            <a:pPr marL="0" indent="0" algn="just">
              <a:buNone/>
            </a:pPr>
            <a:endParaRPr lang="pt-BR" sz="2300" b="1" dirty="0"/>
          </a:p>
          <a:p>
            <a:pPr marL="0" indent="0" algn="just">
              <a:buNone/>
            </a:pPr>
            <a:r>
              <a:rPr lang="pt-BR" sz="1800" b="1" dirty="0"/>
              <a:t>O SÉTIMO </a:t>
            </a:r>
            <a:r>
              <a:rPr lang="pt-BR" sz="1800" b="1" dirty="0" smtClean="0"/>
              <a:t>REI, REINO </a:t>
            </a:r>
            <a:r>
              <a:rPr lang="pt-BR" sz="1800" b="1" dirty="0"/>
              <a:t>OU </a:t>
            </a:r>
            <a:r>
              <a:rPr lang="pt-BR" sz="1800" b="1" dirty="0" smtClean="0"/>
              <a:t>GOVERNANTES, ISTO É, </a:t>
            </a:r>
            <a:r>
              <a:rPr lang="pt-BR" sz="1800" b="1" dirty="0"/>
              <a:t>A SÉTIMA CABEÇA DA 1ª BESTA REPRESENTA O </a:t>
            </a:r>
            <a:r>
              <a:rPr lang="pt-BR" sz="1800" b="1" dirty="0" smtClean="0"/>
              <a:t>SISTEMA DE GOVERNO PAPAL QUE PERSEGUIU E MATOU MUITOS DOS YAUDIM (JUDEUS) E DOS  SANTOS, QUE PROFERE BRASFÊMIAS E PREDOMINOU SOBRE MUITOS REIS NO PERÍODO DAS MONARQUIAS. – A BESTA HIBRIDA DE Ap. 13: 1</a:t>
            </a:r>
          </a:p>
          <a:p>
            <a:pPr marL="0" indent="0" algn="just">
              <a:buNone/>
            </a:pPr>
            <a:endParaRPr lang="pt-BR" sz="1800" b="1" dirty="0"/>
          </a:p>
          <a:p>
            <a:pPr marL="0" indent="0" algn="just">
              <a:buNone/>
            </a:pPr>
            <a:r>
              <a:rPr lang="pt-BR" sz="1800" b="1" dirty="0" smtClean="0"/>
              <a:t>ESTE SÉTIMO REI, REINO OU GOVERNANTES, ISTO É, A SÉTIMA CABEÇA QUE É UMA PARTE DA BESTA QUE FERIDA DE MORTE SOBREVIVEU. É TAMBÉM, A BESTA QUE ERA, QUE É, E QUE APARECERÁ, O OITAVO REI QUE SAI DOS SETE REIS, QUE SÃO AS SETE CABEÇAS E TAMBÉM É A BESTA QUE SOBE DO ABISMO. O DRAGÃO – SATANÁS  USANDO O PODER PAPAL - YSHAYAUH Isaias. 14: 15; Ap. 11: 7; Ap. 20: 1-3. O VATICANO EM ROMA FOI ESTABELECIDO, EDIFICADO EM CIMA DE UM CEMITÉRIO – LOCAL DOS MORTOS CHAMADO VATIKA – ABISMO NA BIBLIA É O LOCAL DOS MORTOS OU SEPULTURA. </a:t>
            </a:r>
            <a:r>
              <a:rPr lang="pt-BR" sz="1800" b="1" dirty="0" err="1" smtClean="0"/>
              <a:t>Nm</a:t>
            </a:r>
            <a:r>
              <a:rPr lang="pt-BR" sz="1800" b="1" dirty="0" smtClean="0"/>
              <a:t>. 16: 33; </a:t>
            </a:r>
            <a:r>
              <a:rPr lang="pt-BR" sz="1800" b="1" dirty="0" err="1" smtClean="0"/>
              <a:t>Rm</a:t>
            </a:r>
            <a:r>
              <a:rPr lang="pt-BR" sz="1800" b="1" dirty="0" smtClean="0"/>
              <a:t>. 10: 7;  </a:t>
            </a:r>
            <a:r>
              <a:rPr lang="pt-BR" sz="1800" b="1" dirty="0" err="1" smtClean="0"/>
              <a:t>Is</a:t>
            </a:r>
            <a:r>
              <a:rPr lang="pt-BR" sz="1800" b="1" dirty="0" smtClean="0"/>
              <a:t>. 14: 15.</a:t>
            </a:r>
          </a:p>
          <a:p>
            <a:pPr marL="0" indent="0" algn="just">
              <a:buNone/>
            </a:pPr>
            <a:endParaRPr lang="pt-BR" sz="2300" b="1" dirty="0"/>
          </a:p>
          <a:p>
            <a:pPr marL="0" indent="0" algn="just">
              <a:buNone/>
            </a:pPr>
            <a:r>
              <a:rPr lang="pt-BR" sz="1800" b="1" dirty="0"/>
              <a:t>SIM  TUDO SE ENCAIXA PERFEITAMENTE NA PROFECIA QUANDO AS FIGURAS SÃO </a:t>
            </a:r>
            <a:r>
              <a:rPr lang="pt-BR" sz="1800" b="1" dirty="0" smtClean="0"/>
              <a:t>CORRETAMENTE ENTENDIDAS </a:t>
            </a:r>
            <a:r>
              <a:rPr lang="pt-BR" sz="1800" b="1" dirty="0"/>
              <a:t>E EXPLICADAS</a:t>
            </a:r>
            <a:r>
              <a:rPr lang="pt-BR" sz="1800" b="1" dirty="0" smtClean="0"/>
              <a:t>. VEREMOS TUDO ISSO NOS SLIDES SEGUINTES.</a:t>
            </a:r>
            <a:endParaRPr lang="pt-BR" sz="1800" b="1" dirty="0"/>
          </a:p>
        </p:txBody>
      </p:sp>
      <p:sp>
        <p:nvSpPr>
          <p:cNvPr id="4" name="Título 1"/>
          <p:cNvSpPr>
            <a:spLocks noGrp="1"/>
          </p:cNvSpPr>
          <p:nvPr>
            <p:ph type="title"/>
          </p:nvPr>
        </p:nvSpPr>
        <p:spPr>
          <a:xfrm>
            <a:off x="0" y="0"/>
            <a:ext cx="9144000" cy="1052736"/>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1ª BESTA DE AP. 13</a:t>
            </a:r>
            <a:endParaRPr lang="pt-BR" dirty="0"/>
          </a:p>
        </p:txBody>
      </p:sp>
    </p:spTree>
    <p:extLst>
      <p:ext uri="{BB962C8B-B14F-4D97-AF65-F5344CB8AC3E}">
        <p14:creationId xmlns:p14="http://schemas.microsoft.com/office/powerpoint/2010/main" val="31814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184" y="0"/>
            <a:ext cx="9116704" cy="90872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1ª BESTA DE AP. 13</a:t>
            </a:r>
            <a:endParaRPr lang="pt-BR" dirty="0"/>
          </a:p>
        </p:txBody>
      </p:sp>
      <p:sp>
        <p:nvSpPr>
          <p:cNvPr id="5" name="Retângulo 4"/>
          <p:cNvSpPr/>
          <p:nvPr/>
        </p:nvSpPr>
        <p:spPr>
          <a:xfrm>
            <a:off x="0" y="1124744"/>
            <a:ext cx="9144000" cy="584775"/>
          </a:xfrm>
          <a:prstGeom prst="rect">
            <a:avLst/>
          </a:prstGeom>
        </p:spPr>
        <p:txBody>
          <a:bodyPr wrap="square">
            <a:spAutoFit/>
          </a:bodyPr>
          <a:lstStyle/>
          <a:p>
            <a:r>
              <a:rPr lang="pt-BR" sz="1600" b="1" dirty="0" smtClean="0"/>
              <a:t>SABEMOS QUE SOMOS DO CRIADOR (D`US) E QUE O MUNDO INTEIRO “JAZ” (PERECE) SOB O DOMINIO DO MALIGNO. 1 JOÃO 5: 19. </a:t>
            </a:r>
            <a:endParaRPr lang="pt-BR" sz="1600" b="1" dirty="0"/>
          </a:p>
        </p:txBody>
      </p:sp>
      <p:sp>
        <p:nvSpPr>
          <p:cNvPr id="6" name="CaixaDeTexto 5"/>
          <p:cNvSpPr txBox="1"/>
          <p:nvPr/>
        </p:nvSpPr>
        <p:spPr>
          <a:xfrm>
            <a:off x="0" y="1988840"/>
            <a:ext cx="9144000" cy="830997"/>
          </a:xfrm>
          <a:prstGeom prst="rect">
            <a:avLst/>
          </a:prstGeom>
          <a:noFill/>
        </p:spPr>
        <p:txBody>
          <a:bodyPr wrap="square" rtlCol="0">
            <a:spAutoFit/>
          </a:bodyPr>
          <a:lstStyle/>
          <a:p>
            <a:pPr algn="just"/>
            <a:r>
              <a:rPr lang="pt-BR" sz="1600" b="1" dirty="0" smtClean="0"/>
              <a:t>DOS CÉUS  O CONFLITO VEIO PARA A TERRA (AP.  12: 7-9) AQUI SATANÁS TENDO TOMADO DO HOMEM O GOVERNO DA TERRA, PASSOU A USAR O PRÓPRIO HOMEM SOB SEU DOMÍNIO PARA TENTAR SE MANTER E SE PERPETUAR NO PODER GOVERNANDO TODA A TERRA.     </a:t>
            </a:r>
            <a:endParaRPr lang="pt-BR" sz="1600" b="1" dirty="0"/>
          </a:p>
        </p:txBody>
      </p:sp>
      <p:sp>
        <p:nvSpPr>
          <p:cNvPr id="7" name="CaixaDeTexto 6"/>
          <p:cNvSpPr txBox="1"/>
          <p:nvPr/>
        </p:nvSpPr>
        <p:spPr>
          <a:xfrm>
            <a:off x="-16112" y="2996952"/>
            <a:ext cx="9144000" cy="1323439"/>
          </a:xfrm>
          <a:prstGeom prst="rect">
            <a:avLst/>
          </a:prstGeom>
          <a:noFill/>
        </p:spPr>
        <p:txBody>
          <a:bodyPr wrap="square" rtlCol="0">
            <a:spAutoFit/>
          </a:bodyPr>
          <a:lstStyle/>
          <a:p>
            <a:pPr algn="just"/>
            <a:r>
              <a:rPr lang="pt-BR" sz="1600" b="1" dirty="0" smtClean="0"/>
              <a:t>OS 10 CHIFRES DA 1ª BESTA POSSUEM COROAS OU DIADEMAS, ISSO SIGNIFICA QUE </a:t>
            </a:r>
            <a:r>
              <a:rPr lang="pt-BR" sz="1600" b="1" dirty="0"/>
              <a:t>N</a:t>
            </a:r>
            <a:r>
              <a:rPr lang="pt-BR" sz="1600" b="1" dirty="0" smtClean="0"/>
              <a:t>OS ULTIMOS DIAS OS REIS, REINOS OU NAÇÕES E GOVERNANTES, ESTARÃO SUFICIENTEMENTE E NECESSARIAMENTE INVESTIDOS DE TÃO GRANDE PODER E AUTORIDADE, QUE AO TRANSFERIR POR 1 HORA TAL PODER E AUTORIDADE PARA ULTIMA DAS 7 CABEÇAS DA BESTA, TODOS SEJAM OBRIGADOS A SE CURVAREM PARA ELA EM ADORAÇÃO, ISTO É, EM OBEDIÊNCIA.  </a:t>
            </a:r>
            <a:endParaRPr lang="pt-BR" sz="1600" b="1" dirty="0"/>
          </a:p>
        </p:txBody>
      </p:sp>
      <p:sp>
        <p:nvSpPr>
          <p:cNvPr id="8" name="CaixaDeTexto 7"/>
          <p:cNvSpPr txBox="1"/>
          <p:nvPr/>
        </p:nvSpPr>
        <p:spPr>
          <a:xfrm>
            <a:off x="0" y="4653136"/>
            <a:ext cx="9127888" cy="1354217"/>
          </a:xfrm>
          <a:prstGeom prst="rect">
            <a:avLst/>
          </a:prstGeom>
          <a:noFill/>
        </p:spPr>
        <p:txBody>
          <a:bodyPr wrap="square" rtlCol="0">
            <a:spAutoFit/>
          </a:bodyPr>
          <a:lstStyle/>
          <a:p>
            <a:pPr algn="just"/>
            <a:r>
              <a:rPr lang="pt-BR" sz="1600" b="1" dirty="0" smtClean="0"/>
              <a:t>MAS, QUEM OU QUAL É A CABEÇA FERIDA MORTALMENTE? UMA VEZ QUE TODAS AS CABEÇAS PERDERAM SEU PODER SEM UMA SEGUNDA CHANCE DE RETORNO, ISTO É, O EGITO, OS ASSÍRIOS, BABILONICOS, MEDO-PERSAS E ROMANOS, APENAS  ROMA PAPAL TEVE SEU PODER RETIRADO E POSTERIORMENTE RESTAURADO, FATOS OCORRIDOS EM 1798 COM A PRISÃO DO PAPA PIO XII E O TRATADO DE LATRÃO EM 1929, QUE RETORNOU O PODER PAPAL </a:t>
            </a:r>
            <a:r>
              <a:rPr lang="pt-BR" b="1" dirty="0" smtClean="0"/>
              <a:t>.</a:t>
            </a:r>
          </a:p>
        </p:txBody>
      </p:sp>
      <p:sp>
        <p:nvSpPr>
          <p:cNvPr id="9" name="CaixaDeTexto 8"/>
          <p:cNvSpPr txBox="1"/>
          <p:nvPr/>
        </p:nvSpPr>
        <p:spPr>
          <a:xfrm>
            <a:off x="14683" y="6211669"/>
            <a:ext cx="9127888" cy="584775"/>
          </a:xfrm>
          <a:prstGeom prst="rect">
            <a:avLst/>
          </a:prstGeom>
          <a:noFill/>
        </p:spPr>
        <p:txBody>
          <a:bodyPr wrap="square" rtlCol="0">
            <a:spAutoFit/>
          </a:bodyPr>
          <a:lstStyle/>
          <a:p>
            <a:pPr algn="just"/>
            <a:r>
              <a:rPr lang="pt-BR" sz="1600" b="1" dirty="0" smtClean="0"/>
              <a:t>APOCALIPSE 13: 10 – PAPA PRESO E EXILADO ACABA MORRENDO NO EXILIO PELO PODER DA ESPADA QUE É A PALAVRA DO ALTÍSSIMO. É A 7ª CABEÇA SENDO FERIDA  DE MORTE.</a:t>
            </a:r>
            <a:endParaRPr lang="pt-BR" sz="1600" b="1" dirty="0"/>
          </a:p>
        </p:txBody>
      </p:sp>
    </p:spTree>
    <p:extLst>
      <p:ext uri="{BB962C8B-B14F-4D97-AF65-F5344CB8AC3E}">
        <p14:creationId xmlns:p14="http://schemas.microsoft.com/office/powerpoint/2010/main" val="25495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97" y="1467831"/>
            <a:ext cx="3026035" cy="5400601"/>
          </a:xfrm>
        </p:spPr>
      </p:pic>
      <p:sp>
        <p:nvSpPr>
          <p:cNvPr id="4" name="Título 1"/>
          <p:cNvSpPr>
            <a:spLocks noGrp="1"/>
          </p:cNvSpPr>
          <p:nvPr>
            <p:ph type="title"/>
          </p:nvPr>
        </p:nvSpPr>
        <p:spPr>
          <a:xfrm>
            <a:off x="0" y="0"/>
            <a:ext cx="9144000" cy="1417638"/>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sp>
        <p:nvSpPr>
          <p:cNvPr id="6" name="CaixaDeTexto 5"/>
          <p:cNvSpPr txBox="1"/>
          <p:nvPr/>
        </p:nvSpPr>
        <p:spPr>
          <a:xfrm>
            <a:off x="3059832" y="1554861"/>
            <a:ext cx="6084168" cy="2062103"/>
          </a:xfrm>
          <a:prstGeom prst="rect">
            <a:avLst/>
          </a:prstGeom>
          <a:noFill/>
        </p:spPr>
        <p:txBody>
          <a:bodyPr wrap="square" rtlCol="0">
            <a:spAutoFit/>
          </a:bodyPr>
          <a:lstStyle/>
          <a:p>
            <a:pPr algn="just"/>
            <a:r>
              <a:rPr lang="pt-BR" sz="1600" b="1" dirty="0" smtClean="0"/>
              <a:t>A BESTA QUE SOBE DA TERRA – SE MAR (ÁGUAS) REPRESENTA MULTIDÃO DE  PESSOAS, (Ap.17:15), A TERRA É UM LOCAL SECO, POR RACIOCÍNIO LÓGICO É UM LOCAL ONDE NÃO EXISTEM PESSOAS OU VIDAS. ESSA BESTA É UM PODER DIFERENTE, ESSA BESTA NÃO É COMO AS DEMAIS. ELA REPRESENTA UM IMPORTANTE PODER EM AÇÃO NOS ULTIMOS DIAS, FIGURATIVAMENTE ATUA POR MEIO DE DOIS SEGUIMENTOS SOCIAIS, (2 CHIFRES) MUITO PODEROSOS PARA DAR APOIO A 1ª BESTA.   </a:t>
            </a:r>
            <a:endParaRPr lang="pt-BR" sz="1600" b="1" dirty="0"/>
          </a:p>
        </p:txBody>
      </p:sp>
      <p:sp>
        <p:nvSpPr>
          <p:cNvPr id="8" name="CaixaDeTexto 7"/>
          <p:cNvSpPr txBox="1"/>
          <p:nvPr/>
        </p:nvSpPr>
        <p:spPr>
          <a:xfrm>
            <a:off x="3059833" y="3632210"/>
            <a:ext cx="6084168" cy="1815882"/>
          </a:xfrm>
          <a:prstGeom prst="rect">
            <a:avLst/>
          </a:prstGeom>
          <a:noFill/>
        </p:spPr>
        <p:txBody>
          <a:bodyPr wrap="square" rtlCol="0">
            <a:spAutoFit/>
          </a:bodyPr>
          <a:lstStyle/>
          <a:p>
            <a:pPr algn="just"/>
            <a:r>
              <a:rPr lang="pt-BR" sz="1600" b="1" dirty="0" smtClean="0"/>
              <a:t>ESSE PODER NÃO GOVERNAMENTAL, USA </a:t>
            </a:r>
            <a:r>
              <a:rPr lang="pt-BR" sz="1600" b="1" dirty="0"/>
              <a:t>D</a:t>
            </a:r>
            <a:r>
              <a:rPr lang="pt-BR" sz="1600" b="1" dirty="0" smtClean="0"/>
              <a:t>ESSES DOIS PODERES COMO FERRAMENTAS AUXILIADORAS DA 1ª BESTA. ESSA 2ª BESTA POSSUI APARÊNCIA DE UM CORDEIRO, APARENTEMENTE UM BOM, PACÍFICO E INOFENCIVO ANIMAL, MAS É UMA FARSA, UMA FORMA DE ENGANAR, POIS, A BOCA FALA COMO O DRAGÃO, ISTO É, DA MESMA FORMA QUE FALA O DRAGÃO, SATANAS, QUE DA BOCA SÓ SAI MENTIRAS, ENGANO E FALSIDADES.  (YAUHANAM – JOÃO 8: 44). </a:t>
            </a:r>
            <a:endParaRPr lang="pt-BR" sz="1600" b="1" dirty="0"/>
          </a:p>
        </p:txBody>
      </p:sp>
      <p:sp>
        <p:nvSpPr>
          <p:cNvPr id="9" name="CaixaDeTexto 8"/>
          <p:cNvSpPr txBox="1"/>
          <p:nvPr/>
        </p:nvSpPr>
        <p:spPr>
          <a:xfrm>
            <a:off x="3059832" y="5589240"/>
            <a:ext cx="6084168" cy="1323439"/>
          </a:xfrm>
          <a:prstGeom prst="rect">
            <a:avLst/>
          </a:prstGeom>
          <a:noFill/>
        </p:spPr>
        <p:txBody>
          <a:bodyPr wrap="square" rtlCol="0">
            <a:spAutoFit/>
          </a:bodyPr>
          <a:lstStyle/>
          <a:p>
            <a:pPr algn="just"/>
            <a:r>
              <a:rPr lang="pt-BR" sz="1600" b="1" dirty="0" smtClean="0"/>
              <a:t>OBSERVE QUE A 2ª BESTA NÃO TEM AUTORIDADE PRÓPRIA, SUA AUTORIDADE  OU PODER PROVÉM DA 1ª BESTA NA PRESENÇA DA 1ª BESTA.  ISTO É, TUDO O QUE A 2ª BESTA PODE REALIZAR É PORQUE A 1ª BESTA LHE AUTORIZA REALIZAR. LEMBRE-SE A BESTA E O DRAGÃO SÃO IDENTICOS. O DRAGÃO USA A BESTA, AS 7ª CABEÇAS.</a:t>
            </a:r>
            <a:endParaRPr lang="pt-BR" sz="1600" b="1" dirty="0"/>
          </a:p>
        </p:txBody>
      </p:sp>
      <p:sp>
        <p:nvSpPr>
          <p:cNvPr id="7" name="CaixaDeTexto 6"/>
          <p:cNvSpPr txBox="1"/>
          <p:nvPr/>
        </p:nvSpPr>
        <p:spPr>
          <a:xfrm>
            <a:off x="22223" y="6211669"/>
            <a:ext cx="3037610" cy="646331"/>
          </a:xfrm>
          <a:prstGeom prst="rect">
            <a:avLst/>
          </a:prstGeom>
          <a:solidFill>
            <a:schemeClr val="accent6">
              <a:lumMod val="40000"/>
              <a:lumOff val="60000"/>
            </a:schemeClr>
          </a:solidFill>
          <a:scene3d>
            <a:camera prst="orthographicFront"/>
            <a:lightRig rig="threePt" dir="t"/>
          </a:scene3d>
          <a:sp3d>
            <a:bevelT w="139700" h="139700" prst="divot"/>
          </a:sp3d>
        </p:spPr>
        <p:txBody>
          <a:bodyPr wrap="square" rtlCol="0">
            <a:spAutoFit/>
          </a:bodyPr>
          <a:lstStyle/>
          <a:p>
            <a:r>
              <a:rPr lang="pt-BR" b="1" dirty="0" smtClean="0"/>
              <a:t>PARECE CORDEIRO MAS FALA COMO O DRAGÃO (SATANÁS)</a:t>
            </a:r>
            <a:endParaRPr lang="pt-BR" b="1" dirty="0"/>
          </a:p>
        </p:txBody>
      </p:sp>
    </p:spTree>
    <p:extLst>
      <p:ext uri="{BB962C8B-B14F-4D97-AF65-F5344CB8AC3E}">
        <p14:creationId xmlns:p14="http://schemas.microsoft.com/office/powerpoint/2010/main" val="9284482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28636"/>
            <a:ext cx="9144000" cy="936104"/>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AS VISÕES PROFÉTICAS PARA O FIM</a:t>
            </a:r>
            <a:endParaRPr lang="pt-BR" b="1" dirty="0">
              <a:solidFill>
                <a:schemeClr val="bg1"/>
              </a:solidFill>
            </a:endParaRPr>
          </a:p>
        </p:txBody>
      </p:sp>
      <p:sp>
        <p:nvSpPr>
          <p:cNvPr id="5" name="Subtítulo 2"/>
          <p:cNvSpPr txBox="1">
            <a:spLocks/>
          </p:cNvSpPr>
          <p:nvPr/>
        </p:nvSpPr>
        <p:spPr>
          <a:xfrm>
            <a:off x="0" y="964740"/>
            <a:ext cx="9144000" cy="1224136"/>
          </a:xfrm>
          <a:prstGeom prst="rect">
            <a:avLst/>
          </a:prstGeom>
          <a:solidFill>
            <a:schemeClr val="tx2">
              <a:lumMod val="50000"/>
            </a:schemeClr>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3900" b="1" dirty="0" smtClean="0">
                <a:solidFill>
                  <a:schemeClr val="bg1"/>
                </a:solidFill>
              </a:rPr>
              <a:t> </a:t>
            </a:r>
            <a:r>
              <a:rPr lang="pt-BR" sz="4000" b="1" dirty="0" smtClean="0">
                <a:solidFill>
                  <a:schemeClr val="bg1"/>
                </a:solidFill>
              </a:rPr>
              <a:t>OS </a:t>
            </a:r>
            <a:r>
              <a:rPr lang="pt-BR" sz="4000" b="1" dirty="0">
                <a:solidFill>
                  <a:schemeClr val="bg1"/>
                </a:solidFill>
              </a:rPr>
              <a:t>EVENTOS </a:t>
            </a:r>
            <a:r>
              <a:rPr lang="pt-BR" sz="4000" b="1" dirty="0" smtClean="0">
                <a:solidFill>
                  <a:schemeClr val="bg1"/>
                </a:solidFill>
              </a:rPr>
              <a:t>FINAIS </a:t>
            </a:r>
            <a:endParaRPr lang="pt-BR" sz="4000" b="1" dirty="0">
              <a:solidFill>
                <a:schemeClr val="bg1"/>
              </a:solidFill>
            </a:endParaRPr>
          </a:p>
          <a:p>
            <a:pPr marL="0" indent="0" algn="ctr">
              <a:buNone/>
            </a:pPr>
            <a:r>
              <a:rPr lang="pt-BR" sz="4000" b="1" dirty="0">
                <a:solidFill>
                  <a:schemeClr val="bg1"/>
                </a:solidFill>
              </a:rPr>
              <a:t>AS FIGURAS </a:t>
            </a:r>
            <a:r>
              <a:rPr lang="pt-BR" sz="4000" b="1" dirty="0" smtClean="0">
                <a:solidFill>
                  <a:schemeClr val="bg1"/>
                </a:solidFill>
              </a:rPr>
              <a:t>OU </a:t>
            </a:r>
            <a:r>
              <a:rPr lang="pt-BR" sz="4000" b="1" dirty="0">
                <a:solidFill>
                  <a:schemeClr val="bg1"/>
                </a:solidFill>
              </a:rPr>
              <a:t>SÍMBOLOS PROFÉTICOS  - </a:t>
            </a:r>
            <a:r>
              <a:rPr lang="pt-BR" sz="4000" b="1" dirty="0" smtClean="0">
                <a:solidFill>
                  <a:schemeClr val="bg1"/>
                </a:solidFill>
              </a:rPr>
              <a:t>2º </a:t>
            </a:r>
            <a:r>
              <a:rPr lang="pt-BR" sz="4000" b="1" dirty="0">
                <a:solidFill>
                  <a:schemeClr val="bg1"/>
                </a:solidFill>
              </a:rPr>
              <a:t>PARTE</a:t>
            </a:r>
          </a:p>
        </p:txBody>
      </p:sp>
      <p:sp>
        <p:nvSpPr>
          <p:cNvPr id="7" name="Retângulo 6"/>
          <p:cNvSpPr/>
          <p:nvPr/>
        </p:nvSpPr>
        <p:spPr>
          <a:xfrm>
            <a:off x="0" y="2348880"/>
            <a:ext cx="9144000" cy="461665"/>
          </a:xfrm>
          <a:prstGeom prst="rect">
            <a:avLst/>
          </a:prstGeom>
          <a:solidFill>
            <a:srgbClr val="92D050"/>
          </a:solidFill>
        </p:spPr>
        <p:txBody>
          <a:bodyPr wrap="square">
            <a:spAutoFit/>
          </a:bodyPr>
          <a:lstStyle/>
          <a:p>
            <a:pPr algn="just"/>
            <a:r>
              <a:rPr lang="pt-BR" sz="2400" b="1" dirty="0" smtClean="0"/>
              <a:t>A PROSTITUTA SENTADA NUMA BESTA E MUITAS AGUAS (Ap. 17:1-18)</a:t>
            </a:r>
            <a:endParaRPr lang="pt-BR" sz="2400" b="1" dirty="0"/>
          </a:p>
        </p:txBody>
      </p:sp>
      <p:sp>
        <p:nvSpPr>
          <p:cNvPr id="8" name="CaixaDeTexto 7"/>
          <p:cNvSpPr txBox="1"/>
          <p:nvPr/>
        </p:nvSpPr>
        <p:spPr>
          <a:xfrm>
            <a:off x="31333" y="3789040"/>
            <a:ext cx="9144000" cy="461665"/>
          </a:xfrm>
          <a:prstGeom prst="rect">
            <a:avLst/>
          </a:prstGeom>
          <a:solidFill>
            <a:srgbClr val="92D050"/>
          </a:solidFill>
        </p:spPr>
        <p:txBody>
          <a:bodyPr wrap="square" rtlCol="0">
            <a:spAutoFit/>
          </a:bodyPr>
          <a:lstStyle/>
          <a:p>
            <a:pPr algn="just"/>
            <a:r>
              <a:rPr lang="pt-BR" sz="2400" b="1" dirty="0" smtClean="0"/>
              <a:t>O ANTI-MASHIACH E O FILHO DA PERDIÇÃO (1 </a:t>
            </a:r>
            <a:r>
              <a:rPr lang="pt-BR" sz="2400" b="1" dirty="0" err="1" smtClean="0"/>
              <a:t>Jo</a:t>
            </a:r>
            <a:r>
              <a:rPr lang="pt-BR" sz="2400" b="1" dirty="0" smtClean="0"/>
              <a:t>. 4: 3; e 2Ts. 2: 1-8)  </a:t>
            </a:r>
            <a:endParaRPr lang="pt-BR" sz="2400" b="1" dirty="0"/>
          </a:p>
        </p:txBody>
      </p:sp>
      <p:sp>
        <p:nvSpPr>
          <p:cNvPr id="9" name="CaixaDeTexto 8"/>
          <p:cNvSpPr txBox="1"/>
          <p:nvPr/>
        </p:nvSpPr>
        <p:spPr>
          <a:xfrm>
            <a:off x="26778" y="4538273"/>
            <a:ext cx="9144000" cy="461665"/>
          </a:xfrm>
          <a:prstGeom prst="rect">
            <a:avLst/>
          </a:prstGeom>
          <a:solidFill>
            <a:srgbClr val="92D050"/>
          </a:solidFill>
        </p:spPr>
        <p:txBody>
          <a:bodyPr wrap="square" rtlCol="0">
            <a:spAutoFit/>
          </a:bodyPr>
          <a:lstStyle/>
          <a:p>
            <a:pPr algn="just"/>
            <a:r>
              <a:rPr lang="pt-BR" sz="2400" b="1" dirty="0" smtClean="0"/>
              <a:t>O ÚLTIMO TEMPLO E A GRANDE TRIBULAÇÃO (</a:t>
            </a:r>
            <a:r>
              <a:rPr lang="pt-BR" sz="2400" b="1" dirty="0" err="1" smtClean="0"/>
              <a:t>Jo</a:t>
            </a:r>
            <a:r>
              <a:rPr lang="pt-BR" sz="2400" b="1" dirty="0" smtClean="0"/>
              <a:t>. 2: 19 e </a:t>
            </a:r>
            <a:r>
              <a:rPr lang="pt-BR" sz="2400" b="1" dirty="0" err="1" smtClean="0"/>
              <a:t>Mt</a:t>
            </a:r>
            <a:r>
              <a:rPr lang="pt-BR" sz="2400" b="1" dirty="0" smtClean="0"/>
              <a:t>. 24: 21)</a:t>
            </a:r>
            <a:endParaRPr lang="pt-BR" sz="2400" b="1" dirty="0"/>
          </a:p>
        </p:txBody>
      </p:sp>
      <p:sp>
        <p:nvSpPr>
          <p:cNvPr id="10" name="CaixaDeTexto 9"/>
          <p:cNvSpPr txBox="1"/>
          <p:nvPr/>
        </p:nvSpPr>
        <p:spPr>
          <a:xfrm>
            <a:off x="26778" y="5301208"/>
            <a:ext cx="9202495" cy="461665"/>
          </a:xfrm>
          <a:prstGeom prst="rect">
            <a:avLst/>
          </a:prstGeom>
          <a:solidFill>
            <a:srgbClr val="92D050"/>
          </a:solidFill>
        </p:spPr>
        <p:txBody>
          <a:bodyPr wrap="square" rtlCol="0">
            <a:spAutoFit/>
          </a:bodyPr>
          <a:lstStyle/>
          <a:p>
            <a:pPr algn="just"/>
            <a:r>
              <a:rPr lang="pt-BR" sz="2400" b="1" dirty="0" smtClean="0"/>
              <a:t>OS 144 MIL E A NOVA YAUSHALAIM (Ap. 14: 1-5 e Ap. 21: 2-4)</a:t>
            </a:r>
            <a:endParaRPr lang="pt-BR" sz="2400" b="1" dirty="0"/>
          </a:p>
        </p:txBody>
      </p:sp>
      <p:sp>
        <p:nvSpPr>
          <p:cNvPr id="11" name="CaixaDeTexto 10"/>
          <p:cNvSpPr txBox="1"/>
          <p:nvPr/>
        </p:nvSpPr>
        <p:spPr>
          <a:xfrm>
            <a:off x="26778" y="6021288"/>
            <a:ext cx="9157389" cy="461665"/>
          </a:xfrm>
          <a:prstGeom prst="rect">
            <a:avLst/>
          </a:prstGeom>
          <a:solidFill>
            <a:srgbClr val="92D050"/>
          </a:solidFill>
        </p:spPr>
        <p:txBody>
          <a:bodyPr wrap="square" rtlCol="0">
            <a:spAutoFit/>
          </a:bodyPr>
          <a:lstStyle/>
          <a:p>
            <a:pPr algn="just"/>
            <a:r>
              <a:rPr lang="pt-BR" sz="2400" b="1" dirty="0" smtClean="0"/>
              <a:t>O SELAMENTO DOS SANTOS E A VOLTA DO MASHIACH (Ap. 7: 2-4) </a:t>
            </a:r>
            <a:endParaRPr lang="pt-BR" sz="2400" b="1" dirty="0"/>
          </a:p>
        </p:txBody>
      </p:sp>
      <p:sp>
        <p:nvSpPr>
          <p:cNvPr id="3" name="CaixaDeTexto 2"/>
          <p:cNvSpPr txBox="1"/>
          <p:nvPr/>
        </p:nvSpPr>
        <p:spPr>
          <a:xfrm>
            <a:off x="-26974" y="3068960"/>
            <a:ext cx="9144000" cy="461665"/>
          </a:xfrm>
          <a:prstGeom prst="rect">
            <a:avLst/>
          </a:prstGeom>
          <a:solidFill>
            <a:srgbClr val="92D050"/>
          </a:solidFill>
        </p:spPr>
        <p:txBody>
          <a:bodyPr wrap="square" rtlCol="0">
            <a:spAutoFit/>
          </a:bodyPr>
          <a:lstStyle/>
          <a:p>
            <a:r>
              <a:rPr lang="pt-BR" sz="2400" b="1" dirty="0" smtClean="0"/>
              <a:t>SINAIS E ALERTAS PARA O FIM REVELADOS POR YAUSHA (</a:t>
            </a:r>
            <a:r>
              <a:rPr lang="pt-BR" sz="2400" b="1" dirty="0" err="1" smtClean="0"/>
              <a:t>Mt</a:t>
            </a:r>
            <a:r>
              <a:rPr lang="pt-BR" sz="2400" b="1" dirty="0" smtClean="0"/>
              <a:t>. 24: 1-51)</a:t>
            </a:r>
            <a:endParaRPr lang="pt-BR" sz="2400" b="1" dirty="0"/>
          </a:p>
        </p:txBody>
      </p:sp>
    </p:spTree>
    <p:extLst>
      <p:ext uri="{BB962C8B-B14F-4D97-AF65-F5344CB8AC3E}">
        <p14:creationId xmlns:p14="http://schemas.microsoft.com/office/powerpoint/2010/main" val="291595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2736"/>
            <a:ext cx="3250948" cy="5805264"/>
          </a:xfrm>
        </p:spPr>
      </p:pic>
      <p:sp>
        <p:nvSpPr>
          <p:cNvPr id="4" name="Título 1"/>
          <p:cNvSpPr>
            <a:spLocks noGrp="1"/>
          </p:cNvSpPr>
          <p:nvPr>
            <p:ph type="title"/>
          </p:nvPr>
        </p:nvSpPr>
        <p:spPr>
          <a:xfrm>
            <a:off x="0" y="0"/>
            <a:ext cx="9144000" cy="980728"/>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sp>
        <p:nvSpPr>
          <p:cNvPr id="6" name="CaixaDeTexto 5"/>
          <p:cNvSpPr txBox="1"/>
          <p:nvPr/>
        </p:nvSpPr>
        <p:spPr>
          <a:xfrm>
            <a:off x="3275856" y="1268760"/>
            <a:ext cx="5868144" cy="1323439"/>
          </a:xfrm>
          <a:prstGeom prst="rect">
            <a:avLst/>
          </a:prstGeom>
          <a:noFill/>
        </p:spPr>
        <p:txBody>
          <a:bodyPr wrap="square" rtlCol="0">
            <a:spAutoFit/>
          </a:bodyPr>
          <a:lstStyle/>
          <a:p>
            <a:pPr algn="just"/>
            <a:r>
              <a:rPr lang="pt-BR" sz="1600" b="1" dirty="0" smtClean="0"/>
              <a:t>NOTE QUE ESTA BESTA COM APARÊNCIA DE CORDEIRO CONTRASTA COM O VERDADEIRO CORDEIRO QUE DEU SUA VIDA PARA NOS SALVAR. ESTE FALSO CORDEIRO TEM A INTENÇÃO DE MATAR TODOS OS QUE SE RECUSAM ADORAR A IMAGEM DA 1ª BESTA. TEM APARENCIA DE SALVAÇÃO, MAS PRODUZ MORTE.</a:t>
            </a:r>
            <a:endParaRPr lang="pt-BR" sz="1600" b="1" dirty="0"/>
          </a:p>
        </p:txBody>
      </p:sp>
      <p:sp>
        <p:nvSpPr>
          <p:cNvPr id="7" name="CaixaDeTexto 6"/>
          <p:cNvSpPr txBox="1"/>
          <p:nvPr/>
        </p:nvSpPr>
        <p:spPr>
          <a:xfrm>
            <a:off x="3275856" y="2629927"/>
            <a:ext cx="5868144" cy="584775"/>
          </a:xfrm>
          <a:prstGeom prst="rect">
            <a:avLst/>
          </a:prstGeom>
          <a:noFill/>
        </p:spPr>
        <p:txBody>
          <a:bodyPr wrap="square" rtlCol="0">
            <a:spAutoFit/>
          </a:bodyPr>
          <a:lstStyle/>
          <a:p>
            <a:pPr algn="just"/>
            <a:r>
              <a:rPr lang="pt-BR" sz="1600" b="1" dirty="0" smtClean="0"/>
              <a:t>TEM PODER PARA FAZER DESCER FOGO DOS CÉUS E POR MEIO DE MILAGRES  ENGANA O POVO DA TERRA.</a:t>
            </a:r>
            <a:endParaRPr lang="pt-BR" sz="1600" b="1" dirty="0"/>
          </a:p>
        </p:txBody>
      </p:sp>
      <p:sp>
        <p:nvSpPr>
          <p:cNvPr id="8" name="CaixaDeTexto 7"/>
          <p:cNvSpPr txBox="1"/>
          <p:nvPr/>
        </p:nvSpPr>
        <p:spPr>
          <a:xfrm>
            <a:off x="3275856" y="3276939"/>
            <a:ext cx="5868144" cy="1569660"/>
          </a:xfrm>
          <a:prstGeom prst="rect">
            <a:avLst/>
          </a:prstGeom>
          <a:noFill/>
        </p:spPr>
        <p:txBody>
          <a:bodyPr wrap="square" rtlCol="0">
            <a:spAutoFit/>
          </a:bodyPr>
          <a:lstStyle/>
          <a:p>
            <a:pPr algn="just"/>
            <a:r>
              <a:rPr lang="pt-BR" sz="1600" b="1" dirty="0" smtClean="0"/>
              <a:t>AS PERGUNTAS QUE SE DEVE FAZER AGORA SÃO: QUE ESPÉCIE DE PODERES NÃO GOVERNAMENTAIS NO FIM DOS TEMPOS TEM OFERECIDO SALVAÇÃO PARA AS PESSOAS, MAS NA VERDADE ESTÁ ENGANANDO E LEVANDO ELAS PARA MORTE? O QUE TEM HOJE NO MUNDO A CAPACIDADE DE FAZER MILAGRES OU ATÉ FOGO DESCER DOS CÉUS?</a:t>
            </a:r>
            <a:endParaRPr lang="pt-BR" sz="1600" b="1" dirty="0"/>
          </a:p>
        </p:txBody>
      </p:sp>
      <p:sp>
        <p:nvSpPr>
          <p:cNvPr id="9" name="CaixaDeTexto 8"/>
          <p:cNvSpPr txBox="1"/>
          <p:nvPr/>
        </p:nvSpPr>
        <p:spPr>
          <a:xfrm>
            <a:off x="3275856" y="4978414"/>
            <a:ext cx="5868144" cy="1815882"/>
          </a:xfrm>
          <a:prstGeom prst="rect">
            <a:avLst/>
          </a:prstGeom>
          <a:noFill/>
        </p:spPr>
        <p:txBody>
          <a:bodyPr wrap="square" rtlCol="0">
            <a:spAutoFit/>
          </a:bodyPr>
          <a:lstStyle/>
          <a:p>
            <a:pPr algn="just"/>
            <a:r>
              <a:rPr lang="pt-BR" sz="1600" b="1" dirty="0" smtClean="0"/>
              <a:t>NÃO TENHO A MENOR DÚVIDA DE QUE O UNICO PODER, NÃO GOVERNAMENTAL, COM AS CARACTERÍSTICAS QUE SE ENQUADRAM E SE ARMONIZAM COM ESSAS DESCRIÇÕES DA 2ª BESTA É; A MASSONARIA USANDO DA CIÊNCIA E DA RELIGIÃO. AMBAS OFERECEM SALVAÇÃO, PORÉM SÃO AS QUE MAIS MATAM OS HOMENS NA TERRA. AMBAS FAZEM MILAGRES E TRAZEM FOGO DO CÉU. FOGO FÍSICO REAL E/OU FALSO </a:t>
            </a:r>
            <a:r>
              <a:rPr lang="pt-BR" sz="1600" b="1" dirty="0"/>
              <a:t>FOGO ESPIRITUAL </a:t>
            </a:r>
          </a:p>
        </p:txBody>
      </p:sp>
      <p:sp>
        <p:nvSpPr>
          <p:cNvPr id="10" name="CaixaDeTexto 9"/>
          <p:cNvSpPr txBox="1"/>
          <p:nvPr/>
        </p:nvSpPr>
        <p:spPr>
          <a:xfrm>
            <a:off x="22222" y="6211669"/>
            <a:ext cx="3181625" cy="646331"/>
          </a:xfrm>
          <a:prstGeom prst="rect">
            <a:avLst/>
          </a:prstGeom>
          <a:solidFill>
            <a:schemeClr val="accent6">
              <a:lumMod val="40000"/>
              <a:lumOff val="60000"/>
            </a:schemeClr>
          </a:solidFill>
          <a:scene3d>
            <a:camera prst="orthographicFront"/>
            <a:lightRig rig="threePt" dir="t"/>
          </a:scene3d>
          <a:sp3d>
            <a:bevelT w="139700" h="139700" prst="divot"/>
          </a:sp3d>
        </p:spPr>
        <p:txBody>
          <a:bodyPr wrap="square" rtlCol="0">
            <a:spAutoFit/>
          </a:bodyPr>
          <a:lstStyle/>
          <a:p>
            <a:pPr algn="ctr"/>
            <a:r>
              <a:rPr lang="pt-BR" b="1" dirty="0" smtClean="0"/>
              <a:t>PARECE CORDEIRO MAS FALA COMO O DRAGÃO (SATANÁS)</a:t>
            </a:r>
            <a:endParaRPr lang="pt-BR" b="1" dirty="0"/>
          </a:p>
        </p:txBody>
      </p:sp>
      <p:sp>
        <p:nvSpPr>
          <p:cNvPr id="11" name="CaixaDeTexto 10"/>
          <p:cNvSpPr txBox="1"/>
          <p:nvPr/>
        </p:nvSpPr>
        <p:spPr>
          <a:xfrm>
            <a:off x="884391" y="1165394"/>
            <a:ext cx="1800200"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MASSONARIA</a:t>
            </a:r>
            <a:endParaRPr lang="pt-BR" b="1" dirty="0"/>
          </a:p>
        </p:txBody>
      </p:sp>
      <p:sp>
        <p:nvSpPr>
          <p:cNvPr id="12" name="CaixaDeTexto 11"/>
          <p:cNvSpPr txBox="1"/>
          <p:nvPr/>
        </p:nvSpPr>
        <p:spPr>
          <a:xfrm>
            <a:off x="22223" y="3140968"/>
            <a:ext cx="1008112"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CIÊNCIA</a:t>
            </a:r>
            <a:endParaRPr lang="pt-BR" b="1" dirty="0"/>
          </a:p>
        </p:txBody>
      </p:sp>
      <p:sp>
        <p:nvSpPr>
          <p:cNvPr id="13" name="CaixaDeTexto 12"/>
          <p:cNvSpPr txBox="1"/>
          <p:nvPr/>
        </p:nvSpPr>
        <p:spPr>
          <a:xfrm>
            <a:off x="2005972" y="3499478"/>
            <a:ext cx="1224136"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RELIGIÕES</a:t>
            </a:r>
            <a:endParaRPr lang="pt-BR" b="1" dirty="0"/>
          </a:p>
        </p:txBody>
      </p:sp>
    </p:spTree>
    <p:extLst>
      <p:ext uri="{BB962C8B-B14F-4D97-AF65-F5344CB8AC3E}">
        <p14:creationId xmlns:p14="http://schemas.microsoft.com/office/powerpoint/2010/main" val="27592720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2736"/>
            <a:ext cx="3250948" cy="5805264"/>
          </a:xfrm>
        </p:spPr>
      </p:pic>
      <p:pic>
        <p:nvPicPr>
          <p:cNvPr id="11" name="Espaço Reservado para Conteúdo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3250948" cy="5805264"/>
          </a:xfrm>
          <a:prstGeom prst="rect">
            <a:avLst/>
          </a:prstGeom>
        </p:spPr>
      </p:pic>
      <p:sp>
        <p:nvSpPr>
          <p:cNvPr id="12" name="Título 1"/>
          <p:cNvSpPr>
            <a:spLocks noGrp="1"/>
          </p:cNvSpPr>
          <p:nvPr>
            <p:ph type="title"/>
          </p:nvPr>
        </p:nvSpPr>
        <p:spPr>
          <a:xfrm>
            <a:off x="0" y="0"/>
            <a:ext cx="9144000" cy="980728"/>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sp>
        <p:nvSpPr>
          <p:cNvPr id="13" name="CaixaDeTexto 12"/>
          <p:cNvSpPr txBox="1"/>
          <p:nvPr/>
        </p:nvSpPr>
        <p:spPr>
          <a:xfrm>
            <a:off x="22222" y="6211669"/>
            <a:ext cx="3181625" cy="646331"/>
          </a:xfrm>
          <a:prstGeom prst="rect">
            <a:avLst/>
          </a:prstGeom>
          <a:solidFill>
            <a:schemeClr val="accent6">
              <a:lumMod val="40000"/>
              <a:lumOff val="60000"/>
            </a:schemeClr>
          </a:solidFill>
          <a:scene3d>
            <a:camera prst="orthographicFront"/>
            <a:lightRig rig="threePt" dir="t"/>
          </a:scene3d>
          <a:sp3d>
            <a:bevelT w="165100" prst="coolSlant"/>
          </a:sp3d>
        </p:spPr>
        <p:txBody>
          <a:bodyPr wrap="square" rtlCol="0">
            <a:spAutoFit/>
          </a:bodyPr>
          <a:lstStyle/>
          <a:p>
            <a:pPr algn="ctr"/>
            <a:r>
              <a:rPr lang="pt-BR" b="1" dirty="0" smtClean="0"/>
              <a:t>PARECE CORDEIRO MAS FALA COMO O DRAGÃO (SATANÁS)</a:t>
            </a:r>
            <a:endParaRPr lang="pt-BR" b="1" dirty="0"/>
          </a:p>
        </p:txBody>
      </p:sp>
      <p:sp>
        <p:nvSpPr>
          <p:cNvPr id="14" name="CaixaDeTexto 13"/>
          <p:cNvSpPr txBox="1"/>
          <p:nvPr/>
        </p:nvSpPr>
        <p:spPr>
          <a:xfrm>
            <a:off x="820438" y="1085366"/>
            <a:ext cx="1800200"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MASSONARIA</a:t>
            </a:r>
            <a:endParaRPr lang="pt-BR" b="1" dirty="0"/>
          </a:p>
        </p:txBody>
      </p:sp>
      <p:sp>
        <p:nvSpPr>
          <p:cNvPr id="15" name="CaixaDeTexto 14"/>
          <p:cNvSpPr txBox="1"/>
          <p:nvPr/>
        </p:nvSpPr>
        <p:spPr>
          <a:xfrm>
            <a:off x="22223" y="3140968"/>
            <a:ext cx="1008112"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CIÊNCIA</a:t>
            </a:r>
            <a:endParaRPr lang="pt-BR" b="1" dirty="0"/>
          </a:p>
        </p:txBody>
      </p:sp>
      <p:sp>
        <p:nvSpPr>
          <p:cNvPr id="16" name="CaixaDeTexto 15"/>
          <p:cNvSpPr txBox="1"/>
          <p:nvPr/>
        </p:nvSpPr>
        <p:spPr>
          <a:xfrm>
            <a:off x="2005972" y="3499478"/>
            <a:ext cx="1224136"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RELIGIÕES</a:t>
            </a:r>
            <a:endParaRPr lang="pt-BR" b="1" dirty="0"/>
          </a:p>
        </p:txBody>
      </p:sp>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052736"/>
            <a:ext cx="5832648" cy="3528392"/>
          </a:xfrm>
          <a:prstGeom prst="rect">
            <a:avLst/>
          </a:prstGeom>
        </p:spPr>
      </p:pic>
      <p:sp>
        <p:nvSpPr>
          <p:cNvPr id="18" name="CaixaDeTexto 17"/>
          <p:cNvSpPr txBox="1"/>
          <p:nvPr/>
        </p:nvSpPr>
        <p:spPr>
          <a:xfrm>
            <a:off x="3275856" y="4794747"/>
            <a:ext cx="5868144" cy="2031325"/>
          </a:xfrm>
          <a:prstGeom prst="rect">
            <a:avLst/>
          </a:prstGeom>
          <a:noFill/>
        </p:spPr>
        <p:txBody>
          <a:bodyPr wrap="square" rtlCol="0">
            <a:spAutoFit/>
          </a:bodyPr>
          <a:lstStyle/>
          <a:p>
            <a:pPr algn="just"/>
            <a:r>
              <a:rPr lang="pt-BR" sz="1400" b="1" dirty="0" smtClean="0"/>
              <a:t>A MASSONARIA, A 2ª BESTA, TEM UMA SEMELHANÇA COM A 1ª BESTA QUE É A HIBRIDIZAÇÃO DE RELIGIÕES E O CONTROLO DOS GOVERNOS. NENHUM GOVERNANTE SE ELEGE SEM O AVAL DA MASSONARIA. ELA ESTÁ A SÉCULOS POR DETRÁS DE QUASE TODOS OS GOVERNOS EM TODAS AS NAÇÕES EM TODO O MUNDO. ELA DETEM O CONHECIMENTO DA CIÊNCIA E CONTROLA AS RELIGIÕES, SÃO OS CONSTRUTORES. ELA É OCULTISTA E COMO O FALSO PROFETA ENGANA OS POVOS EM TODO O MUNDO. ALGUNS ACREDITAM QUE ELA SURGE A PARTIR DO TEMPLO DE SHELOMOT (SALOMÃO) OUTROS DIZEM DA BABILONIA E OUTROS A PARTIR DA IDADE MÉDIA. </a:t>
            </a:r>
            <a:endParaRPr lang="pt-BR" sz="1400" b="1" dirty="0"/>
          </a:p>
        </p:txBody>
      </p:sp>
      <p:sp>
        <p:nvSpPr>
          <p:cNvPr id="19" name="CaixaDeTexto 18"/>
          <p:cNvSpPr txBox="1"/>
          <p:nvPr/>
        </p:nvSpPr>
        <p:spPr>
          <a:xfrm>
            <a:off x="7164288" y="1058070"/>
            <a:ext cx="1728192"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COINCIDÊNCIA?</a:t>
            </a:r>
            <a:endParaRPr lang="pt-BR" b="1" dirty="0"/>
          </a:p>
        </p:txBody>
      </p:sp>
      <p:sp>
        <p:nvSpPr>
          <p:cNvPr id="20" name="CaixaDeTexto 19"/>
          <p:cNvSpPr txBox="1"/>
          <p:nvPr/>
        </p:nvSpPr>
        <p:spPr>
          <a:xfrm>
            <a:off x="3275856" y="1052736"/>
            <a:ext cx="1800200" cy="923330"/>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BAFOMET FIGURA HIBRIDA </a:t>
            </a:r>
          </a:p>
          <a:p>
            <a:pPr algn="ctr"/>
            <a:r>
              <a:rPr lang="pt-BR" b="1" dirty="0" smtClean="0"/>
              <a:t>MASSONICA.</a:t>
            </a:r>
            <a:endParaRPr lang="pt-BR" b="1" dirty="0"/>
          </a:p>
        </p:txBody>
      </p:sp>
      <p:sp>
        <p:nvSpPr>
          <p:cNvPr id="21" name="CaixaDeTexto 20"/>
          <p:cNvSpPr txBox="1"/>
          <p:nvPr/>
        </p:nvSpPr>
        <p:spPr>
          <a:xfrm>
            <a:off x="3275856" y="4149080"/>
            <a:ext cx="5832648" cy="584775"/>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just"/>
            <a:r>
              <a:rPr lang="pt-BR" sz="1600" b="1" dirty="0" smtClean="0"/>
              <a:t>2 CRIANÇAS / 2 CHIFRES / CIÊNCIA E RELIGIÃO, APARENCIA DE PUREZA, INOCÊNCIA E BONDADE, MAS ENGANA E MATA.</a:t>
            </a:r>
            <a:endParaRPr lang="pt-BR" sz="1600" b="1" dirty="0"/>
          </a:p>
        </p:txBody>
      </p:sp>
    </p:spTree>
    <p:extLst>
      <p:ext uri="{BB962C8B-B14F-4D97-AF65-F5344CB8AC3E}">
        <p14:creationId xmlns:p14="http://schemas.microsoft.com/office/powerpoint/2010/main" val="22037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1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744"/>
            <a:ext cx="3261275" cy="5823705"/>
          </a:xfrm>
        </p:spPr>
      </p:pic>
      <p:sp>
        <p:nvSpPr>
          <p:cNvPr id="5" name="Título 1"/>
          <p:cNvSpPr>
            <a:spLocks noGrp="1"/>
          </p:cNvSpPr>
          <p:nvPr>
            <p:ph type="title"/>
          </p:nvPr>
        </p:nvSpPr>
        <p:spPr>
          <a:xfrm>
            <a:off x="0" y="0"/>
            <a:ext cx="9144000" cy="1052736"/>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sp>
        <p:nvSpPr>
          <p:cNvPr id="7" name="CaixaDeTexto 6"/>
          <p:cNvSpPr txBox="1"/>
          <p:nvPr/>
        </p:nvSpPr>
        <p:spPr>
          <a:xfrm>
            <a:off x="3275856" y="1124744"/>
            <a:ext cx="5796136" cy="2062103"/>
          </a:xfrm>
          <a:prstGeom prst="rect">
            <a:avLst/>
          </a:prstGeom>
          <a:noFill/>
        </p:spPr>
        <p:txBody>
          <a:bodyPr wrap="square" rtlCol="0">
            <a:spAutoFit/>
          </a:bodyPr>
          <a:lstStyle/>
          <a:p>
            <a:pPr algn="just"/>
            <a:r>
              <a:rPr lang="pt-BR" sz="1600" b="1" dirty="0" smtClean="0"/>
              <a:t>ESTA 2ª BESTA (A MASSONARIA) ORDENA AO POVO (USANDO DA CIÊNCIA E DA RELIGIÃO) QUE FAÇAM UMA IMAGEM PARA HONRAR A BESTA FERIDA DE MORTE, MAS QUE SOBREVIVE, ISTO É, VOLTA AO PODER. </a:t>
            </a:r>
            <a:r>
              <a:rPr lang="pt-BR" sz="1600" b="1" dirty="0"/>
              <a:t>A FERIDA </a:t>
            </a:r>
            <a:r>
              <a:rPr lang="pt-BR" sz="1600" b="1" dirty="0" smtClean="0"/>
              <a:t>MORTAL OCORRE EM UMA DA 7 CABEÇAS. DAS 7 CABEÇAS APENAS A </a:t>
            </a:r>
            <a:r>
              <a:rPr lang="pt-BR" sz="1600" b="1" dirty="0"/>
              <a:t>7ª CABEÇA, O PODER </a:t>
            </a:r>
            <a:r>
              <a:rPr lang="pt-BR" sz="1600" b="1" dirty="0" smtClean="0"/>
              <a:t>PAPAL RETOMA O PODER. MAS, O QUE É A IMAGEM DA BESTA? COMO É OU SERÁ ESSA IMAGEM QUE DEVE SER FEITA E COMO ESSA IMAGEM PODE SER CONSTRUIDA?</a:t>
            </a:r>
            <a:endParaRPr lang="pt-BR" sz="1600" b="1" dirty="0"/>
          </a:p>
        </p:txBody>
      </p:sp>
      <p:sp>
        <p:nvSpPr>
          <p:cNvPr id="8" name="CaixaDeTexto 7"/>
          <p:cNvSpPr txBox="1"/>
          <p:nvPr/>
        </p:nvSpPr>
        <p:spPr>
          <a:xfrm>
            <a:off x="3275856" y="3267543"/>
            <a:ext cx="5796136" cy="1815882"/>
          </a:xfrm>
          <a:prstGeom prst="rect">
            <a:avLst/>
          </a:prstGeom>
          <a:noFill/>
        </p:spPr>
        <p:txBody>
          <a:bodyPr wrap="square" rtlCol="0">
            <a:spAutoFit/>
          </a:bodyPr>
          <a:lstStyle/>
          <a:p>
            <a:pPr algn="just"/>
            <a:r>
              <a:rPr lang="pt-BR" sz="1600" b="1" dirty="0" smtClean="0"/>
              <a:t>IMAGEM É UMA PROJEÇÃO VISÍVEL DE UMA REALIDADE EXISTENCIAL. O PAI É A EXISTÊNCIA REAL, FORA DO PAI, NÃO HÁ EXISTÊNCIA. O FILHO É A EXPRESSA E EXATA IMAGEM DO PAI, O HOMEM, A IMAGEM E SEMELHANÇA DE AMBOS, PAI E FILHO. A IMAGEM ESPELHA A REALIDADE. Gn. 1: 27; </a:t>
            </a:r>
            <a:r>
              <a:rPr lang="pt-BR" sz="1600" b="1" dirty="0" err="1" smtClean="0"/>
              <a:t>Jo</a:t>
            </a:r>
            <a:r>
              <a:rPr lang="pt-BR" sz="1600" b="1" dirty="0" smtClean="0"/>
              <a:t>. 14: 9; Col. 1: 15; 1Cor. 15: 49. COMPREENDENDO ISTO, COMO PODEMOS DESCOBRIR O SIGNIFICADO DA IMAGEM DA BESTA?</a:t>
            </a:r>
            <a:endParaRPr lang="pt-BR" sz="1600" b="1" dirty="0"/>
          </a:p>
        </p:txBody>
      </p:sp>
      <p:sp>
        <p:nvSpPr>
          <p:cNvPr id="10" name="CaixaDeTexto 9"/>
          <p:cNvSpPr txBox="1"/>
          <p:nvPr/>
        </p:nvSpPr>
        <p:spPr>
          <a:xfrm>
            <a:off x="0" y="6211669"/>
            <a:ext cx="3253633" cy="646331"/>
          </a:xfrm>
          <a:prstGeom prst="rect">
            <a:avLst/>
          </a:prstGeom>
          <a:solidFill>
            <a:schemeClr val="accent6">
              <a:lumMod val="40000"/>
              <a:lumOff val="60000"/>
            </a:schemeClr>
          </a:solidFill>
          <a:scene3d>
            <a:camera prst="orthographicFront"/>
            <a:lightRig rig="threePt" dir="t"/>
          </a:scene3d>
          <a:sp3d>
            <a:bevelT w="139700" h="139700" prst="divot"/>
          </a:sp3d>
        </p:spPr>
        <p:txBody>
          <a:bodyPr wrap="square" rtlCol="0">
            <a:spAutoFit/>
          </a:bodyPr>
          <a:lstStyle/>
          <a:p>
            <a:pPr algn="ctr"/>
            <a:r>
              <a:rPr lang="pt-BR" b="1" dirty="0" smtClean="0"/>
              <a:t>PARECE CORDEIRO MAS FALA COMO O DRAGÃO (SATANÁS)</a:t>
            </a:r>
            <a:endParaRPr lang="pt-BR" b="1" dirty="0"/>
          </a:p>
        </p:txBody>
      </p:sp>
      <p:sp>
        <p:nvSpPr>
          <p:cNvPr id="11" name="CaixaDeTexto 10"/>
          <p:cNvSpPr txBox="1"/>
          <p:nvPr/>
        </p:nvSpPr>
        <p:spPr>
          <a:xfrm>
            <a:off x="884391" y="1165394"/>
            <a:ext cx="1800200"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MASSONARIA</a:t>
            </a:r>
            <a:endParaRPr lang="pt-BR" b="1" dirty="0"/>
          </a:p>
        </p:txBody>
      </p:sp>
      <p:sp>
        <p:nvSpPr>
          <p:cNvPr id="12" name="CaixaDeTexto 11"/>
          <p:cNvSpPr txBox="1"/>
          <p:nvPr/>
        </p:nvSpPr>
        <p:spPr>
          <a:xfrm>
            <a:off x="22223" y="3140968"/>
            <a:ext cx="1008112"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CIÊNCIA</a:t>
            </a:r>
            <a:endParaRPr lang="pt-BR" b="1" dirty="0"/>
          </a:p>
        </p:txBody>
      </p:sp>
      <p:sp>
        <p:nvSpPr>
          <p:cNvPr id="13" name="CaixaDeTexto 12"/>
          <p:cNvSpPr txBox="1"/>
          <p:nvPr/>
        </p:nvSpPr>
        <p:spPr>
          <a:xfrm>
            <a:off x="2005972" y="3499478"/>
            <a:ext cx="1224136"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RELIGIÕES</a:t>
            </a:r>
            <a:endParaRPr lang="pt-BR" b="1" dirty="0"/>
          </a:p>
        </p:txBody>
      </p:sp>
      <p:sp>
        <p:nvSpPr>
          <p:cNvPr id="2" name="CaixaDeTexto 1"/>
          <p:cNvSpPr txBox="1"/>
          <p:nvPr/>
        </p:nvSpPr>
        <p:spPr>
          <a:xfrm>
            <a:off x="3275856" y="5157192"/>
            <a:ext cx="5868144" cy="584775"/>
          </a:xfrm>
          <a:prstGeom prst="rect">
            <a:avLst/>
          </a:prstGeom>
          <a:noFill/>
        </p:spPr>
        <p:txBody>
          <a:bodyPr wrap="square" rtlCol="0">
            <a:spAutoFit/>
          </a:bodyPr>
          <a:lstStyle/>
          <a:p>
            <a:pPr algn="just"/>
            <a:r>
              <a:rPr lang="pt-BR" sz="1600" b="1" dirty="0" smtClean="0"/>
              <a:t>YAUSHA QUE É A IMAGEM DO PAI DISSE TRÊS (3) IMPORTANTES COISAS QUE NOS AJUDAM A ENTENDER A IMAGEM DA BESTA.</a:t>
            </a:r>
            <a:endParaRPr lang="pt-BR" sz="1600" b="1" dirty="0"/>
          </a:p>
        </p:txBody>
      </p:sp>
      <p:sp>
        <p:nvSpPr>
          <p:cNvPr id="3" name="CaixaDeTexto 2"/>
          <p:cNvSpPr txBox="1"/>
          <p:nvPr/>
        </p:nvSpPr>
        <p:spPr>
          <a:xfrm>
            <a:off x="3230108" y="5796170"/>
            <a:ext cx="5921824" cy="830997"/>
          </a:xfrm>
          <a:prstGeom prst="rect">
            <a:avLst/>
          </a:prstGeom>
          <a:noFill/>
        </p:spPr>
        <p:txBody>
          <a:bodyPr wrap="square" rtlCol="0">
            <a:spAutoFit/>
          </a:bodyPr>
          <a:lstStyle/>
          <a:p>
            <a:r>
              <a:rPr lang="pt-BR" sz="1600" b="1" dirty="0" smtClean="0"/>
              <a:t>1ª) QUEM VÊ A MIM VÊ O PAI  - YAUHANAM (JOÃO 14: 9)</a:t>
            </a:r>
          </a:p>
          <a:p>
            <a:r>
              <a:rPr lang="pt-BR" sz="1600" b="1" dirty="0" smtClean="0"/>
              <a:t>2ª) EU E O PAI SOMOS UM – YAUHANAM (JOÃO 10: 30)</a:t>
            </a:r>
          </a:p>
          <a:p>
            <a:r>
              <a:rPr lang="pt-BR" sz="1600" b="1" dirty="0" smtClean="0"/>
              <a:t>3ª) EU ESTOU NO PAI E O PAI ESTA EM MIM – YAUHANAM  14: 10 </a:t>
            </a:r>
            <a:endParaRPr lang="pt-BR" sz="1600" b="1" dirty="0"/>
          </a:p>
        </p:txBody>
      </p:sp>
    </p:spTree>
    <p:extLst>
      <p:ext uri="{BB962C8B-B14F-4D97-AF65-F5344CB8AC3E}">
        <p14:creationId xmlns:p14="http://schemas.microsoft.com/office/powerpoint/2010/main" val="20926033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637291"/>
            <a:ext cx="9144000" cy="351329"/>
          </a:xfrm>
        </p:spPr>
        <p:txBody>
          <a:bodyPr>
            <a:normAutofit/>
          </a:bodyPr>
          <a:lstStyle/>
          <a:p>
            <a:pPr marL="0" indent="0" algn="ctr">
              <a:buNone/>
            </a:pPr>
            <a:r>
              <a:rPr lang="pt-BR" sz="1600" b="1" dirty="0"/>
              <a:t>OLHANDO PARA O QUE DISSE YAUSHA PODEMOS AGORA ENTENDER A IMAGEM DA BESTA</a:t>
            </a:r>
            <a:endParaRPr lang="pt-BR" sz="1600" dirty="0"/>
          </a:p>
        </p:txBody>
      </p:sp>
      <p:sp>
        <p:nvSpPr>
          <p:cNvPr id="4" name="CaixaDeTexto 3"/>
          <p:cNvSpPr txBox="1"/>
          <p:nvPr/>
        </p:nvSpPr>
        <p:spPr>
          <a:xfrm>
            <a:off x="0" y="4933949"/>
            <a:ext cx="9144000" cy="1815882"/>
          </a:xfrm>
          <a:prstGeom prst="rect">
            <a:avLst/>
          </a:prstGeom>
          <a:noFill/>
        </p:spPr>
        <p:txBody>
          <a:bodyPr wrap="square" rtlCol="0">
            <a:spAutoFit/>
          </a:bodyPr>
          <a:lstStyle/>
          <a:p>
            <a:pPr algn="just"/>
            <a:r>
              <a:rPr lang="pt-BR" sz="1600" b="1" dirty="0" smtClean="0"/>
              <a:t>A  1ª BESTA OU PODER DO DRAGÃO, BUSCA REALIZAR UM SINCRETISTMO DE CULTURAS E CRENÇAS RELIGIOSAS DO MUNDO POR MEIO DO PAPADO. (QUE ATUA FORTEMENTE PELO ECUMENISMO) USA DO ESTADO E DA RELIGIÃO, PARA OBRIGAR AS PESSOAS A CRER, A SER E A VIVER CONFORME AS DIRETRIZES DESSE SISTEMA QUE É UMA BABILÔNIA. A IMAGEM QUE O POVO DEVE FAZER POR ORDEM DA 2ª BESTA, É UMA IMAGEM QUE HONRA E HOMENAGEIA A 1ª BESTA. ATUALMENTE PRATICAMENTE TODOS OS GOVERNANTES AO SE ELEGEREM EM SEGUIDA VÃO AO VATICANO PARA ACORDOS COM IGREJA DE ROMA. ESSES ACORDOS SÃO A FORMA COMO OS GOVERNANTES HONRAM E HOMENAGEIAM A BESTA.</a:t>
            </a:r>
            <a:endParaRPr lang="pt-BR" sz="1600" b="1" dirty="0"/>
          </a:p>
        </p:txBody>
      </p:sp>
      <p:sp>
        <p:nvSpPr>
          <p:cNvPr id="5" name="CaixaDeTexto 4"/>
          <p:cNvSpPr txBox="1"/>
          <p:nvPr/>
        </p:nvSpPr>
        <p:spPr>
          <a:xfrm>
            <a:off x="13772" y="1988840"/>
            <a:ext cx="9144000" cy="830997"/>
          </a:xfrm>
          <a:prstGeom prst="rect">
            <a:avLst/>
          </a:prstGeom>
          <a:noFill/>
        </p:spPr>
        <p:txBody>
          <a:bodyPr wrap="square" rtlCol="0">
            <a:spAutoFit/>
          </a:bodyPr>
          <a:lstStyle/>
          <a:p>
            <a:pPr algn="just"/>
            <a:r>
              <a:rPr lang="pt-BR" sz="1600" b="1" dirty="0" smtClean="0"/>
              <a:t>PARAFRASEANDO YAUSHA: “QUEM VÊ A BESTA VÊ O DRAGÃO, O DRAGÃO E A BESTA SÃO UM. A BESTA ESTA NO DRAGÃO E O DRAGÃO ESTA NA BESTA. A BESTA É A IMAGEM DO DRAGÃO. O QUE A BESTA FALA, NÃO É DELA, MAS O DRAGÃO QUE PERMANECE NELA FAZ AS SUAS OBRAS. Ap. 12: 3; Ap. 13: 1; Ap. 17: 3.</a:t>
            </a:r>
            <a:endParaRPr lang="pt-BR" sz="1600" b="1" dirty="0"/>
          </a:p>
        </p:txBody>
      </p:sp>
      <p:sp>
        <p:nvSpPr>
          <p:cNvPr id="6" name="Título 1"/>
          <p:cNvSpPr>
            <a:spLocks noGrp="1"/>
          </p:cNvSpPr>
          <p:nvPr>
            <p:ph type="title"/>
          </p:nvPr>
        </p:nvSpPr>
        <p:spPr>
          <a:xfrm>
            <a:off x="36004" y="14988"/>
            <a:ext cx="9144000" cy="893732"/>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sp>
        <p:nvSpPr>
          <p:cNvPr id="7" name="Retângulo 6"/>
          <p:cNvSpPr/>
          <p:nvPr/>
        </p:nvSpPr>
        <p:spPr>
          <a:xfrm>
            <a:off x="13772" y="1052736"/>
            <a:ext cx="9130228" cy="584775"/>
          </a:xfrm>
          <a:prstGeom prst="rect">
            <a:avLst/>
          </a:prstGeom>
        </p:spPr>
        <p:txBody>
          <a:bodyPr wrap="square">
            <a:spAutoFit/>
          </a:bodyPr>
          <a:lstStyle/>
          <a:p>
            <a:pPr algn="just"/>
            <a:r>
              <a:rPr lang="pt-BR" sz="1600" b="1" dirty="0" smtClean="0"/>
              <a:t>NÃO CRÊS QUE EU ESTOU NO PAI E QUE O PAI ESTÁ EM MIM? AS PALAVRAS QUE EU VOS DIGO NÃO AS DIGO POR MIM MESMO; MAS O PAI, QUE PERMANECE EM MIM, FAZ AS SUAS OBRAS. JOÃO 14:10 </a:t>
            </a:r>
            <a:endParaRPr lang="pt-BR" sz="1600" b="1" dirty="0"/>
          </a:p>
        </p:txBody>
      </p:sp>
      <p:sp>
        <p:nvSpPr>
          <p:cNvPr id="8" name="CaixaDeTexto 7"/>
          <p:cNvSpPr txBox="1"/>
          <p:nvPr/>
        </p:nvSpPr>
        <p:spPr>
          <a:xfrm>
            <a:off x="13772" y="2838288"/>
            <a:ext cx="9144000" cy="2062103"/>
          </a:xfrm>
          <a:prstGeom prst="rect">
            <a:avLst/>
          </a:prstGeom>
          <a:noFill/>
        </p:spPr>
        <p:txBody>
          <a:bodyPr wrap="square" rtlCol="0">
            <a:spAutoFit/>
          </a:bodyPr>
          <a:lstStyle/>
          <a:p>
            <a:pPr algn="just"/>
            <a:r>
              <a:rPr lang="pt-BR" sz="1600" b="1" dirty="0" smtClean="0"/>
              <a:t>A 2ª BESTA (MASSONARIA)  ORDENA AO POVO QUE FAÇAM UMA IMAGEM EM HOMENAGEM OU EM HONRA A 1ª BESTA. A 1ª BESTA REPRESENTA O PODER DO DRAGÃO POR MEIO DOS REIS, REINOS E GOVERNANTES, INCLUINDO O PAPADO. O POVO FAZ UMA “IMAGEM”. É DO POVO que SAI OS GOVERNANTES QUE SÃO SUBMISSOS AO DRAGÃO (SATANÁS)“ ESSA IMAGEM (NA PESSOA DOS REIS E GOVERNANTES DA TERRA) HONRAM A 1ª BESTA E DA 2ª BESTA (A MASSONARIA) RECEBEM UM SOPRO/VENTO/ESPIRITO (A NOVA ORDEM MUNDIAL) QUE FAZ A IMAGEM FALAR (CRIAR O KAOS PARA CRIAR LEIS QUE OBRIGUEM O POVO A ADORAR E SERVIR A 1ª BESTA, QUE NA VERDADE É O DRAGÃO. APOCALIPSE 13: 4. “QUEM PODE GUERREAR CONTRA A BESTA, CONTRA O DRAGÃO NOS GOVERNANTES?”</a:t>
            </a:r>
            <a:endParaRPr lang="pt-BR" sz="1600" b="1" dirty="0"/>
          </a:p>
        </p:txBody>
      </p:sp>
    </p:spTree>
    <p:extLst>
      <p:ext uri="{BB962C8B-B14F-4D97-AF65-F5344CB8AC3E}">
        <p14:creationId xmlns:p14="http://schemas.microsoft.com/office/powerpoint/2010/main" val="12009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98" y="905710"/>
            <a:ext cx="3333283" cy="5952290"/>
          </a:xfrm>
        </p:spPr>
      </p:pic>
      <p:sp>
        <p:nvSpPr>
          <p:cNvPr id="4" name="Título 1"/>
          <p:cNvSpPr>
            <a:spLocks noGrp="1"/>
          </p:cNvSpPr>
          <p:nvPr>
            <p:ph type="title"/>
          </p:nvPr>
        </p:nvSpPr>
        <p:spPr>
          <a:xfrm>
            <a:off x="0" y="0"/>
            <a:ext cx="9144000" cy="90872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sp>
        <p:nvSpPr>
          <p:cNvPr id="2" name="CaixaDeTexto 1"/>
          <p:cNvSpPr txBox="1"/>
          <p:nvPr/>
        </p:nvSpPr>
        <p:spPr>
          <a:xfrm>
            <a:off x="3331483" y="2519271"/>
            <a:ext cx="5796136" cy="4401205"/>
          </a:xfrm>
          <a:prstGeom prst="rect">
            <a:avLst/>
          </a:prstGeom>
          <a:noFill/>
        </p:spPr>
        <p:txBody>
          <a:bodyPr wrap="square" rtlCol="0">
            <a:spAutoFit/>
          </a:bodyPr>
          <a:lstStyle/>
          <a:p>
            <a:pPr algn="just"/>
            <a:r>
              <a:rPr lang="pt-BR" sz="1400" b="1" dirty="0" smtClean="0"/>
              <a:t>A 2ª BESTA (A MASSONARIA, QUE CONTROLA A CIÊNCIA E A RELIGIÃO) IRÁ SOPRAR UM “ESPIRITO” (A NOVA ORDEM MUNDIAL) NA IMAGEM DA 1ª BESTA (OS GOVERNANTES ELEITOS DOS POVOS) E ESSE ESPÍRITO FAZ A IMAGEM FALAR E O QUE ELA DIZ, SE NÃO FOR ACATADO, PODE LEVAR OS QUE SE RECUSAM OBEDECE-LA A MORTE. SÃO  AS PALAVRAS DA IMAGEM QUE PODEM LEVAR UMA PESSOA A MORTE. DESSA FORMA ENTENDE-SE QUE A IMAGEM DA 1º BESTA, ACABA SENDO A PRÓPRIA 2ª BESTA</a:t>
            </a:r>
          </a:p>
          <a:p>
            <a:pPr algn="just"/>
            <a:r>
              <a:rPr lang="pt-BR" sz="1400" b="1" dirty="0" smtClean="0"/>
              <a:t>DE QUE FORMA ISSO ACONTECE OU COMO VAI ACONTECER NA PRÁTICA?</a:t>
            </a:r>
          </a:p>
          <a:p>
            <a:pPr algn="just"/>
            <a:r>
              <a:rPr lang="pt-BR" sz="1400" b="1" dirty="0" smtClean="0"/>
              <a:t>A 1ª BESTA JÁ TENTOU UNIFICAR O MUNDO, DESTRUIR OS REBELDES (SANTOS) DIVERSAS VEZES POR MEIO DAS AUTORIDADES CIVIS E POLITICAS, DAS RELIGIÕES, DOS REIS E IMPERADORES, CRIANDO LEIS E OBRIGANDO AS PESSOAS A SE SUBMETEREM A ELAS VOLUNTARIAMENTE OU PELA FORÇA. ASSIM FARÁ A IMAGEM DA BESTA, QUE PRETENDE REPETIR SUAS AÇÕES CONTRA OS SANTOS MAIS UMA VEZ NOS ULTIMOS DIAS. ELA USARÁ DAS AGENDAS GOVERNAMENTAIS, A NOVA ORDEM MUNDIAL, DETERMINADA PELA 1ª BESTA (O DRAGÃO/PAPADO) IMPLANTANDO O KAOS, REDUZINDO A POPULAÇÃO PARA FACILITAR SEU CONTROLE,  PROMOVENDO O ECUMENISMO, A AGENDA AMBIENTAL E A ECONOMIA GLOBALIZADA SÃO ÀS FERRAMENTAS PARA TENTATIVA MAIS UMA VEZ DE UNIFICAÇÃO DO MUNDO, SOB CONTROLE E GOVERDO DO DRAGÃO POR MEIO DA BESTA.</a:t>
            </a:r>
            <a:endParaRPr lang="pt-BR" sz="1400" b="1" dirty="0"/>
          </a:p>
        </p:txBody>
      </p:sp>
      <p:sp>
        <p:nvSpPr>
          <p:cNvPr id="3" name="CaixaDeTexto 2"/>
          <p:cNvSpPr txBox="1"/>
          <p:nvPr/>
        </p:nvSpPr>
        <p:spPr>
          <a:xfrm>
            <a:off x="3347864" y="980728"/>
            <a:ext cx="5796136" cy="1600438"/>
          </a:xfrm>
          <a:prstGeom prst="rect">
            <a:avLst/>
          </a:prstGeom>
          <a:noFill/>
        </p:spPr>
        <p:txBody>
          <a:bodyPr wrap="square" rtlCol="0">
            <a:spAutoFit/>
          </a:bodyPr>
          <a:lstStyle/>
          <a:p>
            <a:pPr algn="just"/>
            <a:r>
              <a:rPr lang="pt-BR" sz="1400" b="1" dirty="0" smtClean="0"/>
              <a:t> A PESSOA QUE NÃO SE INTEGRAR AO SISTEMA DE GOVERNO CONTROLADO PELA 1ª BESTA, A BABILONIA QUE DETERMINA A FORMA COMO SE DEVE SER E VIVER, ENTÃO, A PESSOA ESTARÁ SOB AMEAÇA DE RISCO DE MORTE, POR RECUSAR OBEDECER</a:t>
            </a:r>
            <a:r>
              <a:rPr lang="pt-BR" sz="1400" b="1" dirty="0"/>
              <a:t> </a:t>
            </a:r>
            <a:r>
              <a:rPr lang="pt-BR" sz="1400" b="1" dirty="0" smtClean="0"/>
              <a:t>ESSE NOVO PADRÃO, ESSA NOVA ORDEM MUNDIAL. QUEM NÃO ADORAR A IMAGEM DA BESTA, NÃO CEDER AOS VALORES MORAIS E ESPIRITUAIS DA BESTA INCORRERÁ EM FICAR FORA DO SISTEMA, O QUE PODERÁ LEVA-LO A MORTE.  </a:t>
            </a:r>
            <a:endParaRPr lang="pt-BR" sz="1400" b="1" dirty="0"/>
          </a:p>
        </p:txBody>
      </p:sp>
      <p:sp>
        <p:nvSpPr>
          <p:cNvPr id="8" name="CaixaDeTexto 7"/>
          <p:cNvSpPr txBox="1"/>
          <p:nvPr/>
        </p:nvSpPr>
        <p:spPr>
          <a:xfrm>
            <a:off x="22223" y="6211669"/>
            <a:ext cx="3309260" cy="646331"/>
          </a:xfrm>
          <a:prstGeom prst="rect">
            <a:avLst/>
          </a:prstGeom>
          <a:solidFill>
            <a:schemeClr val="accent6">
              <a:lumMod val="40000"/>
              <a:lumOff val="60000"/>
            </a:schemeClr>
          </a:solidFill>
          <a:scene3d>
            <a:camera prst="orthographicFront"/>
            <a:lightRig rig="threePt" dir="t"/>
          </a:scene3d>
          <a:sp3d>
            <a:bevelT w="139700" h="139700" prst="divot"/>
          </a:sp3d>
        </p:spPr>
        <p:txBody>
          <a:bodyPr wrap="square" rtlCol="0">
            <a:spAutoFit/>
          </a:bodyPr>
          <a:lstStyle/>
          <a:p>
            <a:pPr algn="ctr"/>
            <a:r>
              <a:rPr lang="pt-BR" b="1" dirty="0" smtClean="0"/>
              <a:t>PARECE CORDEIRO MAS FALA COMO O DRAGÃO (SATANÁS)</a:t>
            </a:r>
            <a:endParaRPr lang="pt-BR" b="1" dirty="0"/>
          </a:p>
        </p:txBody>
      </p:sp>
      <p:sp>
        <p:nvSpPr>
          <p:cNvPr id="6" name="CaixaDeTexto 5"/>
          <p:cNvSpPr txBox="1"/>
          <p:nvPr/>
        </p:nvSpPr>
        <p:spPr>
          <a:xfrm>
            <a:off x="884391" y="1165394"/>
            <a:ext cx="1800200"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MASSONARIA</a:t>
            </a:r>
            <a:endParaRPr lang="pt-BR" b="1" dirty="0"/>
          </a:p>
        </p:txBody>
      </p:sp>
      <p:sp>
        <p:nvSpPr>
          <p:cNvPr id="9" name="CaixaDeTexto 8"/>
          <p:cNvSpPr txBox="1"/>
          <p:nvPr/>
        </p:nvSpPr>
        <p:spPr>
          <a:xfrm>
            <a:off x="22223" y="3140968"/>
            <a:ext cx="1008112"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CIÊNCIA</a:t>
            </a:r>
            <a:endParaRPr lang="pt-BR" b="1" dirty="0"/>
          </a:p>
        </p:txBody>
      </p:sp>
      <p:sp>
        <p:nvSpPr>
          <p:cNvPr id="10" name="CaixaDeTexto 9"/>
          <p:cNvSpPr txBox="1"/>
          <p:nvPr/>
        </p:nvSpPr>
        <p:spPr>
          <a:xfrm>
            <a:off x="2005972" y="3499478"/>
            <a:ext cx="1224136"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RELIGIÕES</a:t>
            </a:r>
            <a:endParaRPr lang="pt-BR" b="1" dirty="0"/>
          </a:p>
        </p:txBody>
      </p:sp>
    </p:spTree>
    <p:extLst>
      <p:ext uri="{BB962C8B-B14F-4D97-AF65-F5344CB8AC3E}">
        <p14:creationId xmlns:p14="http://schemas.microsoft.com/office/powerpoint/2010/main" val="2791519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44000" cy="980728"/>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pt-BR" dirty="0" smtClean="0"/>
              <a:t>DECIFRANDO A 2ª BESTA DE AP. 13</a:t>
            </a: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4" y="1102671"/>
            <a:ext cx="3215012" cy="5741091"/>
          </a:xfrm>
          <a:prstGeom prst="rect">
            <a:avLst/>
          </a:prstGeom>
        </p:spPr>
      </p:pic>
      <p:sp>
        <p:nvSpPr>
          <p:cNvPr id="7" name="Retângulo 6"/>
          <p:cNvSpPr/>
          <p:nvPr/>
        </p:nvSpPr>
        <p:spPr>
          <a:xfrm>
            <a:off x="3298140" y="3083980"/>
            <a:ext cx="5868144" cy="1569660"/>
          </a:xfrm>
          <a:prstGeom prst="rect">
            <a:avLst/>
          </a:prstGeom>
        </p:spPr>
        <p:txBody>
          <a:bodyPr wrap="square">
            <a:spAutoFit/>
          </a:bodyPr>
          <a:lstStyle/>
          <a:p>
            <a:pPr algn="just"/>
            <a:r>
              <a:rPr lang="pt-BR" sz="1600" b="1" dirty="0"/>
              <a:t>A CIENCIA E A RELIGIÃO </a:t>
            </a:r>
            <a:r>
              <a:rPr lang="pt-BR" sz="1600" b="1" dirty="0" smtClean="0"/>
              <a:t>SEDUZIRÁ </a:t>
            </a:r>
            <a:r>
              <a:rPr lang="pt-BR" sz="1600" b="1" dirty="0"/>
              <a:t>COM PALAVRAS, (ESPÍRITOS) OS REIS DA TERRA ENGANANDO-OS PARA </a:t>
            </a:r>
            <a:r>
              <a:rPr lang="pt-BR" sz="1600" b="1" dirty="0" smtClean="0"/>
              <a:t>QUE PELA ÚLTIMA </a:t>
            </a:r>
            <a:r>
              <a:rPr lang="pt-BR" sz="1600" b="1" dirty="0"/>
              <a:t>VEZ </a:t>
            </a:r>
            <a:r>
              <a:rPr lang="pt-BR" sz="1600" b="1" dirty="0" smtClean="0"/>
              <a:t>FAÇAM </a:t>
            </a:r>
            <a:r>
              <a:rPr lang="pt-BR" sz="1600" b="1" dirty="0"/>
              <a:t>QUERRA CONTRA AQUELES QUE </a:t>
            </a:r>
            <a:r>
              <a:rPr lang="pt-BR" sz="1600" b="1" dirty="0" smtClean="0"/>
              <a:t>NÃO ESTÃO SE CURVANDO E NEM IRÃO SE CURVAR </a:t>
            </a:r>
            <a:r>
              <a:rPr lang="pt-BR" sz="1600" b="1" dirty="0"/>
              <a:t>PARA IMAGEM DA </a:t>
            </a:r>
            <a:r>
              <a:rPr lang="pt-BR" sz="1600" b="1" dirty="0" smtClean="0"/>
              <a:t>BESTA. NÃO ACEITARÃO VIVER CONFORME O SISTEMA DA BESTA. REJEITARÃO SUA IMAGEM, ISTO É, SUA NATUREZA E SUAS ORDENS.</a:t>
            </a:r>
            <a:endParaRPr lang="pt-BR" sz="1600" dirty="0"/>
          </a:p>
        </p:txBody>
      </p:sp>
      <p:sp>
        <p:nvSpPr>
          <p:cNvPr id="8" name="CaixaDeTexto 7"/>
          <p:cNvSpPr txBox="1"/>
          <p:nvPr/>
        </p:nvSpPr>
        <p:spPr>
          <a:xfrm>
            <a:off x="3325892" y="1426051"/>
            <a:ext cx="5796136" cy="1569660"/>
          </a:xfrm>
          <a:prstGeom prst="rect">
            <a:avLst/>
          </a:prstGeom>
          <a:noFill/>
        </p:spPr>
        <p:txBody>
          <a:bodyPr wrap="square" rtlCol="0">
            <a:spAutoFit/>
          </a:bodyPr>
          <a:lstStyle/>
          <a:p>
            <a:pPr algn="just"/>
            <a:r>
              <a:rPr lang="pt-BR" sz="1600" b="1" dirty="0" smtClean="0"/>
              <a:t>ENTÃO, VI SAIR DA BOCA DO DRAGÃO, DA BOCA DA BESTA E DA BOCA DO FALSO PROFETA TRÊS ESPÍRITOS IMUNDOS SEMELHANTES A RÃS; PORQUE ELES SÃO ESPÍRITOS DE DEMÔNIOS, OPERADORES DE SINAIS, E SE DIRIGEM AOS REIS DO MUNDO INTEIRO COM O FIM DE AJUNTÁ-LOS PARA A PELEJA DO GRANDE DIA DO ELOHYM (D`US) TODO-PODEROSO Ap.16: 13-14</a:t>
            </a:r>
            <a:endParaRPr lang="pt-BR" sz="1600" b="1" dirty="0"/>
          </a:p>
        </p:txBody>
      </p:sp>
      <p:sp>
        <p:nvSpPr>
          <p:cNvPr id="3" name="CaixaDeTexto 2"/>
          <p:cNvSpPr txBox="1"/>
          <p:nvPr/>
        </p:nvSpPr>
        <p:spPr>
          <a:xfrm>
            <a:off x="3298140" y="4653640"/>
            <a:ext cx="5795618" cy="1323439"/>
          </a:xfrm>
          <a:prstGeom prst="rect">
            <a:avLst/>
          </a:prstGeom>
          <a:noFill/>
        </p:spPr>
        <p:txBody>
          <a:bodyPr wrap="square" rtlCol="0">
            <a:spAutoFit/>
          </a:bodyPr>
          <a:lstStyle/>
          <a:p>
            <a:pPr algn="just"/>
            <a:r>
              <a:rPr lang="pt-BR" sz="1600" b="1" dirty="0" smtClean="0"/>
              <a:t>O DRAGÃO É SATANÃS; A 1ª BESTA É O PODER DO DRAGÃO REPASSADO AOS REIS E GOVERNANTES DESDE BAVEL ATÉ O PERÍODO DO GOVERNO PAPAL, A 2ª BESTA É A MASSONARIA NO CONTROLE DA CIÊNCIA E DA RELIGIÃO, A IMAGEM DA 1ª BESTA É A PRÓPRIA 2ª BESTA QUE CONTROLA TODOS OS GOVERNANTES .</a:t>
            </a:r>
            <a:endParaRPr lang="pt-BR" sz="1600" b="1" dirty="0"/>
          </a:p>
        </p:txBody>
      </p:sp>
      <p:sp>
        <p:nvSpPr>
          <p:cNvPr id="6" name="CaixaDeTexto 5"/>
          <p:cNvSpPr txBox="1"/>
          <p:nvPr/>
        </p:nvSpPr>
        <p:spPr>
          <a:xfrm>
            <a:off x="3350578" y="5948766"/>
            <a:ext cx="5785097" cy="892552"/>
          </a:xfrm>
          <a:prstGeom prst="rect">
            <a:avLst/>
          </a:prstGeom>
          <a:noFill/>
        </p:spPr>
        <p:txBody>
          <a:bodyPr wrap="square" rtlCol="0">
            <a:spAutoFit/>
          </a:bodyPr>
          <a:lstStyle/>
          <a:p>
            <a:pPr algn="just"/>
            <a:r>
              <a:rPr lang="pt-BR" sz="1600" b="1" dirty="0" smtClean="0"/>
              <a:t>AGORA QUE JÁ TEMOS O CONHECIMENTO DOS SIGNIFICADOS DAS 2 BESTAS E DA IMAGEM DA BESTA, SÓ NOS RESTA SABER O QUE É A MARCA DA BESTA. O NÚMERO </a:t>
            </a:r>
            <a:r>
              <a:rPr lang="pt-BR" sz="2000" b="1" u="sng" dirty="0" smtClean="0">
                <a:effectLst>
                  <a:outerShdw blurRad="38100" dist="38100" dir="2700000" algn="tl">
                    <a:srgbClr val="000000">
                      <a:alpha val="43137"/>
                    </a:srgbClr>
                  </a:outerShdw>
                </a:effectLst>
              </a:rPr>
              <a:t>666</a:t>
            </a:r>
            <a:r>
              <a:rPr lang="pt-BR" sz="1600" b="1" dirty="0" smtClean="0"/>
              <a:t>. </a:t>
            </a:r>
            <a:endParaRPr lang="pt-BR" sz="1600" b="1" dirty="0"/>
          </a:p>
        </p:txBody>
      </p:sp>
      <p:sp>
        <p:nvSpPr>
          <p:cNvPr id="9" name="CaixaDeTexto 8"/>
          <p:cNvSpPr txBox="1"/>
          <p:nvPr/>
        </p:nvSpPr>
        <p:spPr>
          <a:xfrm>
            <a:off x="22222" y="6211669"/>
            <a:ext cx="3253633" cy="646331"/>
          </a:xfrm>
          <a:prstGeom prst="rect">
            <a:avLst/>
          </a:prstGeom>
          <a:solidFill>
            <a:schemeClr val="accent6">
              <a:lumMod val="40000"/>
              <a:lumOff val="60000"/>
            </a:schemeClr>
          </a:solidFill>
          <a:scene3d>
            <a:camera prst="orthographicFront"/>
            <a:lightRig rig="threePt" dir="t"/>
          </a:scene3d>
          <a:sp3d>
            <a:bevelT w="139700" h="139700" prst="divot"/>
          </a:sp3d>
        </p:spPr>
        <p:txBody>
          <a:bodyPr wrap="square" rtlCol="0">
            <a:spAutoFit/>
          </a:bodyPr>
          <a:lstStyle/>
          <a:p>
            <a:pPr algn="ctr"/>
            <a:r>
              <a:rPr lang="pt-BR" b="1" dirty="0" smtClean="0"/>
              <a:t>PARECE CORDEIRO MAS FALA COMO O DRAGÃO (SATANÁS)</a:t>
            </a:r>
            <a:endParaRPr lang="pt-BR" b="1" dirty="0"/>
          </a:p>
        </p:txBody>
      </p:sp>
      <p:sp>
        <p:nvSpPr>
          <p:cNvPr id="10" name="CaixaDeTexto 9"/>
          <p:cNvSpPr txBox="1"/>
          <p:nvPr/>
        </p:nvSpPr>
        <p:spPr>
          <a:xfrm>
            <a:off x="884391" y="1165394"/>
            <a:ext cx="1800200"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MASSONARIA</a:t>
            </a:r>
            <a:endParaRPr lang="pt-BR" b="1" dirty="0"/>
          </a:p>
        </p:txBody>
      </p:sp>
      <p:sp>
        <p:nvSpPr>
          <p:cNvPr id="11" name="CaixaDeTexto 10"/>
          <p:cNvSpPr txBox="1"/>
          <p:nvPr/>
        </p:nvSpPr>
        <p:spPr>
          <a:xfrm>
            <a:off x="22223" y="3140968"/>
            <a:ext cx="1008112"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CIÊNCIA</a:t>
            </a:r>
            <a:endParaRPr lang="pt-BR" b="1" dirty="0"/>
          </a:p>
        </p:txBody>
      </p:sp>
      <p:sp>
        <p:nvSpPr>
          <p:cNvPr id="12" name="CaixaDeTexto 11"/>
          <p:cNvSpPr txBox="1"/>
          <p:nvPr/>
        </p:nvSpPr>
        <p:spPr>
          <a:xfrm>
            <a:off x="2005972" y="3499478"/>
            <a:ext cx="1224136" cy="36933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pt-BR" b="1" dirty="0" smtClean="0"/>
              <a:t>RELIGIÕES</a:t>
            </a:r>
            <a:endParaRPr lang="pt-BR" b="1" dirty="0"/>
          </a:p>
        </p:txBody>
      </p:sp>
      <p:sp>
        <p:nvSpPr>
          <p:cNvPr id="13" name="CaixaDeTexto 12"/>
          <p:cNvSpPr txBox="1"/>
          <p:nvPr/>
        </p:nvSpPr>
        <p:spPr>
          <a:xfrm>
            <a:off x="3298658" y="1072932"/>
            <a:ext cx="5796136" cy="338554"/>
          </a:xfrm>
          <a:prstGeom prst="rect">
            <a:avLst/>
          </a:prstGeom>
          <a:solidFill>
            <a:schemeClr val="tx1"/>
          </a:solidFill>
        </p:spPr>
        <p:txBody>
          <a:bodyPr wrap="square" rtlCol="0">
            <a:spAutoFit/>
          </a:bodyPr>
          <a:lstStyle/>
          <a:p>
            <a:pPr algn="ctr"/>
            <a:r>
              <a:rPr lang="pt-BR" sz="1600" b="1" dirty="0" smtClean="0">
                <a:solidFill>
                  <a:schemeClr val="bg1"/>
                </a:solidFill>
              </a:rPr>
              <a:t>QUANDO TUDO ISSO OCORRERÁ?</a:t>
            </a:r>
            <a:endParaRPr lang="pt-BR" sz="1600" b="1" dirty="0">
              <a:solidFill>
                <a:schemeClr val="bg1"/>
              </a:solidFill>
            </a:endParaRPr>
          </a:p>
        </p:txBody>
      </p:sp>
    </p:spTree>
    <p:extLst>
      <p:ext uri="{BB962C8B-B14F-4D97-AF65-F5344CB8AC3E}">
        <p14:creationId xmlns:p14="http://schemas.microsoft.com/office/powerpoint/2010/main" val="39155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38533" cy="1196752"/>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5" name="CaixaDeTexto 4"/>
          <p:cNvSpPr txBox="1"/>
          <p:nvPr/>
        </p:nvSpPr>
        <p:spPr>
          <a:xfrm>
            <a:off x="0" y="1321914"/>
            <a:ext cx="9144000" cy="1323439"/>
          </a:xfrm>
          <a:prstGeom prst="rect">
            <a:avLst/>
          </a:prstGeom>
          <a:solidFill>
            <a:schemeClr val="tx1"/>
          </a:solidFill>
        </p:spPr>
        <p:txBody>
          <a:bodyPr wrap="square" rtlCol="0">
            <a:spAutoFit/>
          </a:bodyPr>
          <a:lstStyle/>
          <a:p>
            <a:pPr algn="just"/>
            <a:r>
              <a:rPr lang="pt-BR" sz="1600" b="1" dirty="0" smtClean="0">
                <a:solidFill>
                  <a:schemeClr val="bg1"/>
                </a:solidFill>
              </a:rPr>
              <a:t>A TÃO DISCUTIDA MARCA DA BESTA, OU O NÚMERO 666, É VISIVELMENTE RELACIONADA COM O NOME DA BESTA, MAS A BÍBLIA NÃO INFORMA QUE NOME É ESSE, LOGO ESSE NOME É UM “MISTÉRIO”.  EXISTE ALGUM NOME NA BÍLBIA QUE SEJA UM MISTÉRIO? A BÍBLIA ORIENTA A CALCULAR O NÚMERO E CALCULAR SIGNIFICA RACIOCINAR, EM OUTRAS PALAVRAS PENSAR, REFLETIR, BUSCAR RESPOSTA OU SOLUÇÃO PARA A QUESTÃO, RESOLVER O PROBLEMA.</a:t>
            </a:r>
          </a:p>
        </p:txBody>
      </p:sp>
      <p:sp>
        <p:nvSpPr>
          <p:cNvPr id="2" name="CaixaDeTexto 1"/>
          <p:cNvSpPr txBox="1"/>
          <p:nvPr/>
        </p:nvSpPr>
        <p:spPr>
          <a:xfrm>
            <a:off x="5074" y="5713663"/>
            <a:ext cx="9197288" cy="1077218"/>
          </a:xfrm>
          <a:prstGeom prst="rect">
            <a:avLst/>
          </a:prstGeom>
          <a:solidFill>
            <a:schemeClr val="tx1"/>
          </a:solidFill>
        </p:spPr>
        <p:txBody>
          <a:bodyPr wrap="square" rtlCol="0">
            <a:spAutoFit/>
          </a:bodyPr>
          <a:lstStyle/>
          <a:p>
            <a:pPr algn="just"/>
            <a:r>
              <a:rPr lang="pt-BR" sz="1600" b="1" dirty="0" smtClean="0">
                <a:solidFill>
                  <a:schemeClr val="bg1"/>
                </a:solidFill>
              </a:rPr>
              <a:t>A BÍBLIA TEM TODAS AS RESPOSTAS, QUANDO BUSCAMOS A VERDADE NÃO PARA SIMPLES CONHECIMENTO, MAS PARA VIVENCIA-LA, AS RESPOSTAS NOS CHEGAM. ENTÃO TEMOS AGORA ELEMENTOS SUFICIENTES PARA COMPREENDERMOS O QUE É ESSA MARCA – 666. ENTÃO O QUE É A MARCA OU O NÚMERO 666 ? </a:t>
            </a:r>
            <a:endParaRPr lang="pt-BR" sz="1600" b="1" dirty="0">
              <a:solidFill>
                <a:schemeClr val="bg1"/>
              </a:solidFill>
            </a:endParaRPr>
          </a:p>
        </p:txBody>
      </p:sp>
      <p:sp>
        <p:nvSpPr>
          <p:cNvPr id="8" name="CaixaDeTexto 7"/>
          <p:cNvSpPr txBox="1"/>
          <p:nvPr/>
        </p:nvSpPr>
        <p:spPr>
          <a:xfrm>
            <a:off x="8074" y="2745767"/>
            <a:ext cx="9176495" cy="584775"/>
          </a:xfrm>
          <a:prstGeom prst="rect">
            <a:avLst/>
          </a:prstGeom>
          <a:solidFill>
            <a:schemeClr val="tx1"/>
          </a:solidFill>
        </p:spPr>
        <p:txBody>
          <a:bodyPr wrap="square" rtlCol="0">
            <a:spAutoFit/>
          </a:bodyPr>
          <a:lstStyle/>
          <a:p>
            <a:pPr algn="just"/>
            <a:r>
              <a:rPr lang="pt-BR" sz="1600" b="1" dirty="0">
                <a:solidFill>
                  <a:schemeClr val="bg1"/>
                </a:solidFill>
              </a:rPr>
              <a:t>NA SUA FRONTE, ACHAVA-SE ESCRITO UM NOME, UM MISTÉRIO: BABILÔNIA, A GRANDE, A MÃE DAS MERETRIZES E DAS ABOMINACÕES DA TERRA. APOCALIPSE 17</a:t>
            </a:r>
            <a:r>
              <a:rPr lang="pt-BR" sz="1600" b="1" dirty="0" smtClean="0">
                <a:solidFill>
                  <a:schemeClr val="bg1"/>
                </a:solidFill>
              </a:rPr>
              <a:t>: 5. </a:t>
            </a:r>
            <a:endParaRPr lang="pt-BR" sz="1600" b="1" dirty="0">
              <a:solidFill>
                <a:schemeClr val="bg1"/>
              </a:solidFill>
            </a:endParaRPr>
          </a:p>
        </p:txBody>
      </p:sp>
      <p:sp>
        <p:nvSpPr>
          <p:cNvPr id="9" name="CaixaDeTexto 8"/>
          <p:cNvSpPr txBox="1"/>
          <p:nvPr/>
        </p:nvSpPr>
        <p:spPr>
          <a:xfrm>
            <a:off x="21206" y="4330706"/>
            <a:ext cx="9126832" cy="1323439"/>
          </a:xfrm>
          <a:prstGeom prst="rect">
            <a:avLst/>
          </a:prstGeom>
          <a:solidFill>
            <a:schemeClr val="tx1"/>
          </a:solidFill>
        </p:spPr>
        <p:txBody>
          <a:bodyPr wrap="square" rtlCol="0">
            <a:spAutoFit/>
          </a:bodyPr>
          <a:lstStyle/>
          <a:p>
            <a:pPr algn="just"/>
            <a:r>
              <a:rPr lang="pt-BR" sz="1600" b="1" dirty="0" smtClean="0">
                <a:solidFill>
                  <a:schemeClr val="bg1"/>
                </a:solidFill>
              </a:rPr>
              <a:t>MAS, </a:t>
            </a:r>
            <a:r>
              <a:rPr lang="pt-BR" sz="1600" b="1" dirty="0">
                <a:solidFill>
                  <a:schemeClr val="bg1"/>
                </a:solidFill>
              </a:rPr>
              <a:t>A BÍBLIA MANDA CALCULAR O </a:t>
            </a:r>
            <a:r>
              <a:rPr lang="pt-BR" sz="1600" b="1" dirty="0" smtClean="0">
                <a:solidFill>
                  <a:schemeClr val="bg1"/>
                </a:solidFill>
              </a:rPr>
              <a:t>NÚMERO 666 </a:t>
            </a:r>
            <a:r>
              <a:rPr lang="pt-BR" sz="1600" b="1" dirty="0">
                <a:solidFill>
                  <a:schemeClr val="bg1"/>
                </a:solidFill>
              </a:rPr>
              <a:t>QUE PERTENCE A </a:t>
            </a:r>
            <a:r>
              <a:rPr lang="pt-BR" sz="1600" b="1" dirty="0" smtClean="0">
                <a:solidFill>
                  <a:schemeClr val="bg1"/>
                </a:solidFill>
              </a:rPr>
              <a:t>BESTA, </a:t>
            </a:r>
            <a:r>
              <a:rPr lang="pt-BR" sz="1600" b="1" dirty="0">
                <a:solidFill>
                  <a:schemeClr val="bg1"/>
                </a:solidFill>
              </a:rPr>
              <a:t>E DIZ QUE ESSE NUMERO É DE HOMEM. PORTANTO, O NUMERO DO HOMEM</a:t>
            </a:r>
            <a:r>
              <a:rPr lang="pt-BR" sz="1600" b="1" dirty="0" smtClean="0">
                <a:solidFill>
                  <a:schemeClr val="bg1"/>
                </a:solidFill>
              </a:rPr>
              <a:t>, (HOMEM NO SENTIDO DE GENERO E NÃO DE SEXO) INDICA </a:t>
            </a:r>
            <a:r>
              <a:rPr lang="pt-BR" sz="1600" b="1" dirty="0">
                <a:solidFill>
                  <a:schemeClr val="bg1"/>
                </a:solidFill>
              </a:rPr>
              <a:t>QUE ESSE HOMEM </a:t>
            </a:r>
            <a:r>
              <a:rPr lang="pt-BR" sz="1600" b="1" dirty="0" smtClean="0">
                <a:solidFill>
                  <a:schemeClr val="bg1"/>
                </a:solidFill>
              </a:rPr>
              <a:t>OU PESSOA, PERTENCE </a:t>
            </a:r>
            <a:r>
              <a:rPr lang="pt-BR" sz="1600" b="1" dirty="0">
                <a:solidFill>
                  <a:schemeClr val="bg1"/>
                </a:solidFill>
              </a:rPr>
              <a:t>A </a:t>
            </a:r>
            <a:r>
              <a:rPr lang="pt-BR" sz="1600" b="1" dirty="0" smtClean="0">
                <a:solidFill>
                  <a:schemeClr val="bg1"/>
                </a:solidFill>
              </a:rPr>
              <a:t>BESTA E SE A BESTA SE CHAMA BABILÔNIA, ESSE HOMEM OU PESSOA PERTENCE A BABILÔNIA. OUTRA IMPORTANTE PISTA PARA DESCOBRIRMOS O QUE É A MARCA DA BESTA, É A INFORMAÇÃO DE QUE ELA É COLOCADA NA MÃO OU NA TESTA DA PESSOA.</a:t>
            </a:r>
            <a:endParaRPr lang="pt-BR" dirty="0">
              <a:solidFill>
                <a:schemeClr val="bg1"/>
              </a:solidFill>
            </a:endParaRPr>
          </a:p>
        </p:txBody>
      </p:sp>
      <p:sp>
        <p:nvSpPr>
          <p:cNvPr id="10" name="CaixaDeTexto 9"/>
          <p:cNvSpPr txBox="1"/>
          <p:nvPr/>
        </p:nvSpPr>
        <p:spPr>
          <a:xfrm>
            <a:off x="8344" y="3405237"/>
            <a:ext cx="9063398" cy="830997"/>
          </a:xfrm>
          <a:prstGeom prst="rect">
            <a:avLst/>
          </a:prstGeom>
          <a:solidFill>
            <a:schemeClr val="tx1"/>
          </a:solidFill>
        </p:spPr>
        <p:txBody>
          <a:bodyPr wrap="square" rtlCol="0">
            <a:spAutoFit/>
          </a:bodyPr>
          <a:lstStyle/>
          <a:p>
            <a:pPr algn="just"/>
            <a:r>
              <a:rPr lang="pt-BR" sz="1600" b="1" dirty="0" smtClean="0">
                <a:solidFill>
                  <a:schemeClr val="bg1"/>
                </a:solidFill>
              </a:rPr>
              <a:t>AGORA TEMOS UM NOME PARA A BESTA. “BABILÔNIA”. NÃO PRECISAMOS MAIS FICAR TROCANDO LETRAS POR NUMEROS PARA ENCONTRAR UM NOME, ISSO FOI UMA TREMENDA PERDA DE TEMPO E ENERGIA, JÁ QUE EXISTEM DIVERSOS NOMES QUE TROCANDO LETRAS POR NÚMERO SE CHEGARÁ A 666.</a:t>
            </a:r>
            <a:endParaRPr lang="pt-BR" sz="1600" b="1" dirty="0">
              <a:solidFill>
                <a:schemeClr val="bg1"/>
              </a:solidFill>
            </a:endParaRPr>
          </a:p>
        </p:txBody>
      </p:sp>
    </p:spTree>
    <p:extLst>
      <p:ext uri="{BB962C8B-B14F-4D97-AF65-F5344CB8AC3E}">
        <p14:creationId xmlns:p14="http://schemas.microsoft.com/office/powerpoint/2010/main" val="34956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noGrp="1"/>
          </p:cNvSpPr>
          <p:nvPr>
            <p:ph idx="1"/>
          </p:nvPr>
        </p:nvSpPr>
        <p:spPr>
          <a:xfrm>
            <a:off x="-30030" y="1340768"/>
            <a:ext cx="9144000" cy="1169551"/>
          </a:xfrm>
          <a:prstGeom prst="rect">
            <a:avLst/>
          </a:prstGeom>
          <a:solidFill>
            <a:schemeClr val="tx1"/>
          </a:solidFill>
        </p:spPr>
        <p:txBody>
          <a:bodyPr wrap="square" rtlCol="0">
            <a:spAutoFit/>
          </a:bodyPr>
          <a:lstStyle/>
          <a:p>
            <a:pPr marL="0" indent="0" algn="just">
              <a:buNone/>
            </a:pPr>
            <a:r>
              <a:rPr lang="pt-BR" sz="1400" b="1" dirty="0" smtClean="0">
                <a:solidFill>
                  <a:srgbClr val="FFFF00"/>
                </a:solidFill>
              </a:rPr>
              <a:t>QUANDO FALAMOS DE MARCAS, ESTAMOS FALANDO DE ELEMENTOS QUE IDENTIFICAM A ORIGEM OU A PROCEDENCIA DE ALGUM PRODUTO. POR EXEMPLO. A FIGURA DE UMA MAÇA MORDIDA IMPRESSA EM UM CELULAR NOS REVELA DIVERSAS COISAS SOBRE O CELULAR. CADA PRODUTO QUE SURGE NO MERCADO PARA SER NEGOCIADO, TEM ATRELADO A SI UMA MARCA, UM SIMBOLO OU UMA FIGURA, QUE INDICA A ORIGEM OU PROCEDENCIA DAQUELE PRODUTO, ISTO É, QUEM É O DONO DO PRODUTO.</a:t>
            </a:r>
            <a:endParaRPr lang="pt-BR" sz="1400" b="1" dirty="0">
              <a:solidFill>
                <a:srgbClr val="FFFF00"/>
              </a:solidFill>
            </a:endParaRPr>
          </a:p>
        </p:txBody>
      </p:sp>
      <p:sp>
        <p:nvSpPr>
          <p:cNvPr id="6" name="Título 1"/>
          <p:cNvSpPr>
            <a:spLocks noGrp="1"/>
          </p:cNvSpPr>
          <p:nvPr>
            <p:ph type="title"/>
          </p:nvPr>
        </p:nvSpPr>
        <p:spPr>
          <a:xfrm>
            <a:off x="0" y="11219"/>
            <a:ext cx="9144000" cy="1228998"/>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8" name="CaixaDeTexto 7"/>
          <p:cNvSpPr txBox="1"/>
          <p:nvPr/>
        </p:nvSpPr>
        <p:spPr>
          <a:xfrm>
            <a:off x="-18157" y="2612511"/>
            <a:ext cx="9147141" cy="738664"/>
          </a:xfrm>
          <a:prstGeom prst="rect">
            <a:avLst/>
          </a:prstGeom>
          <a:solidFill>
            <a:schemeClr val="tx1"/>
          </a:solidFill>
        </p:spPr>
        <p:txBody>
          <a:bodyPr wrap="square" rtlCol="0">
            <a:spAutoFit/>
          </a:bodyPr>
          <a:lstStyle/>
          <a:p>
            <a:pPr algn="just"/>
            <a:r>
              <a:rPr lang="pt-BR" sz="1400" b="1" dirty="0" smtClean="0">
                <a:solidFill>
                  <a:srgbClr val="FFFF00"/>
                </a:solidFill>
              </a:rPr>
              <a:t>PORQUE A MARCA DA BESTA, OU SEJA, O NÚMERO 666, É TAMBÉM UMA FIGURA SIMBÓLICA REPRESENTATIVA PARA O SER HUMANO, PARA O HOMEM OU PARA PESSOA QUE ESTÁ NA BABILÔNIA E A ELA PERTENCE? PRECISAMOS NOS LEMBRAR DAS CHAVES APRESENTADAS NO INICIO DO ESTUDO, E REVER O SIGNIFICADO DADO PARA O NÚMERO 6.</a:t>
            </a:r>
            <a:endParaRPr lang="pt-BR" sz="1400" b="1" dirty="0">
              <a:solidFill>
                <a:srgbClr val="FFFF00"/>
              </a:solidFill>
            </a:endParaRPr>
          </a:p>
        </p:txBody>
      </p:sp>
      <p:sp>
        <p:nvSpPr>
          <p:cNvPr id="9" name="Retângulo 8"/>
          <p:cNvSpPr/>
          <p:nvPr/>
        </p:nvSpPr>
        <p:spPr>
          <a:xfrm>
            <a:off x="15013" y="3460331"/>
            <a:ext cx="9113971" cy="1815882"/>
          </a:xfrm>
          <a:prstGeom prst="rect">
            <a:avLst/>
          </a:prstGeom>
          <a:solidFill>
            <a:schemeClr val="tx1"/>
          </a:solidFill>
        </p:spPr>
        <p:txBody>
          <a:bodyPr wrap="square">
            <a:spAutoFit/>
          </a:bodyPr>
          <a:lstStyle/>
          <a:p>
            <a:pPr algn="just"/>
            <a:r>
              <a:rPr lang="pt-BR" sz="1400" b="1" u="sng" dirty="0" smtClean="0">
                <a:solidFill>
                  <a:srgbClr val="FFFF00"/>
                </a:solidFill>
              </a:rPr>
              <a:t>O NÚMERO SEIS (6) </a:t>
            </a:r>
            <a:r>
              <a:rPr lang="pt-BR" sz="1400" b="1" dirty="0" smtClean="0">
                <a:solidFill>
                  <a:srgbClr val="FFFF00"/>
                </a:solidFill>
              </a:rPr>
              <a:t>– (AP. 13: 18, GN. 1: 26-31, GN. 31: 41, ÊX. 20: 9, ÊX. 21: 2 E LV. 25: 3; ISM. 17: 7 E IISM. 21: 20; IREIS 10: 14, DN. 3: 1) SIMBOLIZA A ORIGEM DA NATUREZA HUMANA, O HOMEM (SER HUMANO) TEM EM SUA ESTRUTURA MOLECULAR O CARBONO. (OBSERVE QUE O CARBONO É UMA DOS MAIS IMPORTANTES DEBATES GLOBAIS NA ATUALIDADE) NA TABELA PERIÓDICA O CARBONO É O NUMERO 6, O QUE NOS REMETE AO NÚMERO 666, JÁ QUE O ÁTOMO DE CARBONO É FORMADO POR 6 PRÓTONS, 6 ELÉTRONS E 6 NÊUTRONS. 666. APÓS O PECADO O HOMEM SE TORNOU UM SER TOTALMENTE MATERIALISTA E EGOCENTRICO, QUE ACREDITA SER INDEPENDENTE E AUTO-SUFICIENTE PARA VIVER SEM O PODER DIVINO E O SOCORRO CELESTIAL. A MATÉRIA ESSA É EXATAMENTE A NATUREZA DA 1ª BESTA EM TODOS OS TEMPOS. </a:t>
            </a:r>
            <a:endParaRPr lang="pt-BR" sz="1400" b="1" dirty="0">
              <a:solidFill>
                <a:srgbClr val="FFFF00"/>
              </a:solidFill>
            </a:endParaRPr>
          </a:p>
        </p:txBody>
      </p:sp>
      <p:sp>
        <p:nvSpPr>
          <p:cNvPr id="10" name="CaixaDeTexto 9"/>
          <p:cNvSpPr txBox="1"/>
          <p:nvPr/>
        </p:nvSpPr>
        <p:spPr>
          <a:xfrm>
            <a:off x="-3142" y="5400982"/>
            <a:ext cx="9117112" cy="738664"/>
          </a:xfrm>
          <a:prstGeom prst="rect">
            <a:avLst/>
          </a:prstGeom>
          <a:solidFill>
            <a:schemeClr val="tx1"/>
          </a:solidFill>
        </p:spPr>
        <p:txBody>
          <a:bodyPr wrap="square" rtlCol="0">
            <a:spAutoFit/>
          </a:bodyPr>
          <a:lstStyle/>
          <a:p>
            <a:pPr algn="just"/>
            <a:r>
              <a:rPr lang="pt-BR" sz="1400" b="1" dirty="0" smtClean="0">
                <a:solidFill>
                  <a:srgbClr val="FFFF00"/>
                </a:solidFill>
              </a:rPr>
              <a:t>ALGUÉM PODE QUESTIONAR QUE O NUMERO É 666, ISTO É, SEISCENTOS E SESSENTA E SEIS, E NÃO 6 APENAS. TEMOS NA BÍBLIA MAIS INDICAÇÕES DO PORQUE ESTE NÚMERO É SIGNIFICATIVO E O QUE ELE DESEJA EXPRESSAR. VEJAMOS POR EXEMPLO, OS SEGUINTES TEXTOS. </a:t>
            </a:r>
            <a:endParaRPr lang="pt-BR" sz="1400" b="1" dirty="0">
              <a:solidFill>
                <a:srgbClr val="FFFF00"/>
              </a:solidFill>
            </a:endParaRPr>
          </a:p>
        </p:txBody>
      </p:sp>
      <p:sp>
        <p:nvSpPr>
          <p:cNvPr id="11" name="Retângulo 10"/>
          <p:cNvSpPr/>
          <p:nvPr/>
        </p:nvSpPr>
        <p:spPr>
          <a:xfrm>
            <a:off x="-1" y="6242447"/>
            <a:ext cx="9113971" cy="523220"/>
          </a:xfrm>
          <a:prstGeom prst="rect">
            <a:avLst/>
          </a:prstGeom>
          <a:solidFill>
            <a:schemeClr val="tx1"/>
          </a:solidFill>
        </p:spPr>
        <p:txBody>
          <a:bodyPr wrap="square">
            <a:spAutoFit/>
          </a:bodyPr>
          <a:lstStyle/>
          <a:p>
            <a:r>
              <a:rPr lang="pt-BR" sz="1400" b="1" dirty="0" smtClean="0">
                <a:solidFill>
                  <a:srgbClr val="FFFF00"/>
                </a:solidFill>
              </a:rPr>
              <a:t>SETE VEZES SE TOMARÁ VINGANÇA DE CAIM, DE LAMEQUE, PORÉM, SETENTA VEZES SETE. BERESHIT (Gn.) 4: 24. TEMOS AQUI </a:t>
            </a:r>
            <a:r>
              <a:rPr lang="pt-BR" sz="1400" b="1" dirty="0" smtClean="0"/>
              <a:t>– </a:t>
            </a:r>
            <a:r>
              <a:rPr lang="pt-BR" sz="1400" b="1" dirty="0" smtClean="0">
                <a:solidFill>
                  <a:srgbClr val="0070C0"/>
                </a:solidFill>
              </a:rPr>
              <a:t>(7 X 70 X 7) </a:t>
            </a:r>
            <a:r>
              <a:rPr lang="pt-BR" sz="1400" b="1" dirty="0" smtClean="0">
                <a:solidFill>
                  <a:srgbClr val="FFFF00"/>
                </a:solidFill>
              </a:rPr>
              <a:t>– TEMOS AQUI O NÚMERO 7 NA ORDEM CRESCENTE.</a:t>
            </a:r>
            <a:endParaRPr lang="pt-BR" sz="1400" b="1" dirty="0">
              <a:solidFill>
                <a:srgbClr val="FFFF00"/>
              </a:solidFill>
            </a:endParaRPr>
          </a:p>
        </p:txBody>
      </p:sp>
    </p:spTree>
    <p:extLst>
      <p:ext uri="{BB962C8B-B14F-4D97-AF65-F5344CB8AC3E}">
        <p14:creationId xmlns:p14="http://schemas.microsoft.com/office/powerpoint/2010/main" val="27210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44000" cy="1340768"/>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8" name="Retângulo 7"/>
          <p:cNvSpPr/>
          <p:nvPr/>
        </p:nvSpPr>
        <p:spPr>
          <a:xfrm>
            <a:off x="-1571" y="1484784"/>
            <a:ext cx="9147141" cy="615553"/>
          </a:xfrm>
          <a:prstGeom prst="rect">
            <a:avLst/>
          </a:prstGeom>
          <a:solidFill>
            <a:schemeClr val="tx1"/>
          </a:solidFill>
        </p:spPr>
        <p:txBody>
          <a:bodyPr wrap="square">
            <a:spAutoFit/>
          </a:bodyPr>
          <a:lstStyle/>
          <a:p>
            <a:pPr algn="just"/>
            <a:r>
              <a:rPr lang="pt-BR" sz="1600" b="1" dirty="0" smtClean="0">
                <a:solidFill>
                  <a:schemeClr val="bg1"/>
                </a:solidFill>
              </a:rPr>
              <a:t>RESPONDEU-LHE YAUSHA (JESUS): NÃO TE DIGO QUE ATÉ SETE VEZES, MAS ATÉ SETENTA VEZES SETE. MATITTYAUH (</a:t>
            </a:r>
            <a:r>
              <a:rPr lang="pt-BR" sz="1600" b="1" dirty="0" err="1" smtClean="0">
                <a:solidFill>
                  <a:schemeClr val="bg1"/>
                </a:solidFill>
              </a:rPr>
              <a:t>Mt</a:t>
            </a:r>
            <a:r>
              <a:rPr lang="pt-BR" sz="1600" b="1" dirty="0" smtClean="0">
                <a:solidFill>
                  <a:schemeClr val="bg1"/>
                </a:solidFill>
              </a:rPr>
              <a:t>). 18: 22. MAIS UMA VEZ  </a:t>
            </a:r>
            <a:r>
              <a:rPr lang="pt-BR" b="1" dirty="0" smtClean="0">
                <a:solidFill>
                  <a:srgbClr val="0070C0"/>
                </a:solidFill>
              </a:rPr>
              <a:t>(7 X 70 X 7) </a:t>
            </a:r>
            <a:r>
              <a:rPr lang="pt-BR" b="1" dirty="0" smtClean="0">
                <a:solidFill>
                  <a:schemeClr val="bg1"/>
                </a:solidFill>
              </a:rPr>
              <a:t>– </a:t>
            </a:r>
            <a:r>
              <a:rPr lang="pt-BR" sz="1600" b="1" dirty="0" smtClean="0">
                <a:solidFill>
                  <a:schemeClr val="bg1"/>
                </a:solidFill>
              </a:rPr>
              <a:t>NOVAMENTE O SETE NA ORDEM CRESCENTE</a:t>
            </a:r>
            <a:endParaRPr lang="pt-BR" sz="1600" b="1" dirty="0">
              <a:solidFill>
                <a:schemeClr val="bg1"/>
              </a:solidFill>
            </a:endParaRPr>
          </a:p>
        </p:txBody>
      </p:sp>
      <p:sp>
        <p:nvSpPr>
          <p:cNvPr id="9" name="CaixaDeTexto 8"/>
          <p:cNvSpPr txBox="1"/>
          <p:nvPr/>
        </p:nvSpPr>
        <p:spPr>
          <a:xfrm>
            <a:off x="23382" y="2187235"/>
            <a:ext cx="9083177" cy="1354217"/>
          </a:xfrm>
          <a:prstGeom prst="rect">
            <a:avLst/>
          </a:prstGeom>
          <a:solidFill>
            <a:schemeClr val="tx1"/>
          </a:solidFill>
        </p:spPr>
        <p:txBody>
          <a:bodyPr wrap="square" rtlCol="0">
            <a:spAutoFit/>
          </a:bodyPr>
          <a:lstStyle/>
          <a:p>
            <a:pPr algn="just"/>
            <a:r>
              <a:rPr lang="pt-BR" sz="1600" b="1" dirty="0" smtClean="0">
                <a:solidFill>
                  <a:schemeClr val="bg1"/>
                </a:solidFill>
              </a:rPr>
              <a:t>VEJA QUE NESTES 2 TEXTOS TEMOS UM AUMENTO OU CRESCIMENTO DE VALOR, COM A COMPREENSÃO VOLTADA PARA A PLENITUDE E A INFINITUDE, ISTO PORQUE O NÚMERO 7 COMO JÁ VISTO NOS TEXTOS CHAVES, ESTÁ ASSOCIADO COM AÇÃO DA VONTADE DIVINA E A TUDO QUE É BOM, JUSTO E PERFEITO.  JÁ O NÚMERO 666 ISTO É, </a:t>
            </a:r>
            <a:r>
              <a:rPr lang="pt-BR" b="1" dirty="0" smtClean="0">
                <a:solidFill>
                  <a:srgbClr val="FFFF00"/>
                </a:solidFill>
              </a:rPr>
              <a:t>(600 – 60 – 6)</a:t>
            </a:r>
            <a:r>
              <a:rPr lang="pt-BR" b="1" dirty="0" smtClean="0"/>
              <a:t> </a:t>
            </a:r>
            <a:r>
              <a:rPr lang="pt-BR" sz="1600" b="1" dirty="0" smtClean="0">
                <a:solidFill>
                  <a:schemeClr val="bg1"/>
                </a:solidFill>
              </a:rPr>
              <a:t>É O OPOSTO E REPRESENTA O DECLINIO OU A DEGRADAÇÃO DA NATUREZA HUMANA. SEGUE NUMA ORDEM DECRESCENTE.</a:t>
            </a:r>
            <a:endParaRPr lang="pt-BR" sz="1600" b="1" dirty="0">
              <a:solidFill>
                <a:schemeClr val="bg1"/>
              </a:solidFill>
            </a:endParaRPr>
          </a:p>
        </p:txBody>
      </p:sp>
      <p:sp>
        <p:nvSpPr>
          <p:cNvPr id="10" name="CaixaDeTexto 9"/>
          <p:cNvSpPr txBox="1"/>
          <p:nvPr/>
        </p:nvSpPr>
        <p:spPr>
          <a:xfrm>
            <a:off x="23382" y="3645024"/>
            <a:ext cx="9146610" cy="830997"/>
          </a:xfrm>
          <a:prstGeom prst="rect">
            <a:avLst/>
          </a:prstGeom>
          <a:solidFill>
            <a:schemeClr val="tx1"/>
          </a:solidFill>
        </p:spPr>
        <p:txBody>
          <a:bodyPr wrap="square" rtlCol="0">
            <a:spAutoFit/>
          </a:bodyPr>
          <a:lstStyle/>
          <a:p>
            <a:pPr algn="just"/>
            <a:r>
              <a:rPr lang="pt-BR" sz="1600" b="1" dirty="0" smtClean="0">
                <a:solidFill>
                  <a:schemeClr val="bg1"/>
                </a:solidFill>
              </a:rPr>
              <a:t>MAS, NÃO É SÓ ISSO, EXISTEM MAIS EXEMPLOS BÍBLICOS COM SOBEJOS INDÍCIOS DE QUE O NÚMERO 666, É APENAS UMA FORMAR DE MOSTRAR A NATUREZA HUMANA DECADENTE, PREZA AO MATERIALISMO E CONTRÁRIA AO GOVERNO CELESTIAL, VEJA OS 2 DOIS SEGUINTE EXEMPLOS:</a:t>
            </a:r>
            <a:endParaRPr lang="pt-BR" sz="1600" b="1" dirty="0">
              <a:solidFill>
                <a:schemeClr val="bg1"/>
              </a:solidFill>
            </a:endParaRPr>
          </a:p>
        </p:txBody>
      </p:sp>
      <p:sp>
        <p:nvSpPr>
          <p:cNvPr id="11" name="Retângulo 10"/>
          <p:cNvSpPr/>
          <p:nvPr/>
        </p:nvSpPr>
        <p:spPr>
          <a:xfrm>
            <a:off x="-1571" y="4581128"/>
            <a:ext cx="9113971" cy="1384995"/>
          </a:xfrm>
          <a:prstGeom prst="rect">
            <a:avLst/>
          </a:prstGeom>
          <a:solidFill>
            <a:schemeClr val="tx1"/>
          </a:solidFill>
        </p:spPr>
        <p:txBody>
          <a:bodyPr wrap="square">
            <a:spAutoFit/>
          </a:bodyPr>
          <a:lstStyle/>
          <a:p>
            <a:pPr algn="just"/>
            <a:r>
              <a:rPr lang="pt-BR" sz="1600" b="1" dirty="0" smtClean="0">
                <a:solidFill>
                  <a:schemeClr val="bg1"/>
                </a:solidFill>
              </a:rPr>
              <a:t>O REI NABUCODONOSOR FEZ UMA </a:t>
            </a:r>
            <a:r>
              <a:rPr lang="pt-BR" sz="1600" b="1" u="sng" dirty="0" smtClean="0">
                <a:solidFill>
                  <a:schemeClr val="bg1"/>
                </a:solidFill>
              </a:rPr>
              <a:t>IMAGEM DE OURO </a:t>
            </a:r>
            <a:r>
              <a:rPr lang="pt-BR" sz="1600" b="1" dirty="0" smtClean="0">
                <a:solidFill>
                  <a:schemeClr val="bg1"/>
                </a:solidFill>
              </a:rPr>
              <a:t>QUE TINHA </a:t>
            </a:r>
            <a:r>
              <a:rPr lang="pt-BR" sz="1600" b="1" u="sng" dirty="0" smtClean="0">
                <a:solidFill>
                  <a:schemeClr val="bg1"/>
                </a:solidFill>
              </a:rPr>
              <a:t>SESSENTA CÔVADOS DE ALTURA E SEIS DE LARGURA</a:t>
            </a:r>
            <a:r>
              <a:rPr lang="pt-BR" sz="1600" b="1" dirty="0" smtClean="0">
                <a:solidFill>
                  <a:schemeClr val="bg1"/>
                </a:solidFill>
              </a:rPr>
              <a:t>; LEVANTOU-A NO CAMPO DE DURA, NA PROVÍNCIA DA BABILÔNIA. DN. 3: 1 – A IMAGEM EM TAMANHO INFORMADO DO MAIOR PARA O MENOR –</a:t>
            </a:r>
            <a:r>
              <a:rPr lang="pt-BR" b="1" dirty="0" smtClean="0">
                <a:solidFill>
                  <a:schemeClr val="bg1"/>
                </a:solidFill>
              </a:rPr>
              <a:t> </a:t>
            </a:r>
            <a:r>
              <a:rPr lang="pt-BR" sz="1600" b="1" dirty="0" smtClean="0">
                <a:solidFill>
                  <a:schemeClr val="bg1"/>
                </a:solidFill>
              </a:rPr>
              <a:t>MATERIALISMO – EGOCENTRISMO DO REI, DECLINIO E DEGRADAÇÃO – IDOLATRIA E AFRONTA CONTRA O CRIADOR  </a:t>
            </a:r>
            <a:r>
              <a:rPr lang="pt-BR" b="1" dirty="0" smtClean="0">
                <a:solidFill>
                  <a:srgbClr val="FFFF00"/>
                </a:solidFill>
              </a:rPr>
              <a:t>(60 – 6) </a:t>
            </a:r>
            <a:r>
              <a:rPr lang="pt-BR" b="1" dirty="0" smtClean="0">
                <a:solidFill>
                  <a:schemeClr val="bg1"/>
                </a:solidFill>
              </a:rPr>
              <a:t>–</a:t>
            </a:r>
            <a:r>
              <a:rPr lang="pt-BR" sz="1600" b="1" dirty="0" smtClean="0">
                <a:solidFill>
                  <a:schemeClr val="bg1"/>
                </a:solidFill>
              </a:rPr>
              <a:t> O SEIS EM ORDEM DECRESCENTE.</a:t>
            </a:r>
            <a:endParaRPr lang="pt-BR" sz="1600" b="1" dirty="0">
              <a:solidFill>
                <a:schemeClr val="bg1"/>
              </a:solidFill>
            </a:endParaRPr>
          </a:p>
        </p:txBody>
      </p:sp>
      <p:sp>
        <p:nvSpPr>
          <p:cNvPr id="12" name="Retângulo 11"/>
          <p:cNvSpPr/>
          <p:nvPr/>
        </p:nvSpPr>
        <p:spPr>
          <a:xfrm>
            <a:off x="23382" y="6165303"/>
            <a:ext cx="9105603" cy="615553"/>
          </a:xfrm>
          <a:prstGeom prst="rect">
            <a:avLst/>
          </a:prstGeom>
          <a:solidFill>
            <a:schemeClr val="tx1"/>
          </a:solidFill>
        </p:spPr>
        <p:txBody>
          <a:bodyPr wrap="square">
            <a:spAutoFit/>
          </a:bodyPr>
          <a:lstStyle/>
          <a:p>
            <a:pPr algn="just"/>
            <a:r>
              <a:rPr lang="pt-BR" sz="1600" b="1" dirty="0" smtClean="0">
                <a:solidFill>
                  <a:schemeClr val="bg1"/>
                </a:solidFill>
              </a:rPr>
              <a:t>O </a:t>
            </a:r>
            <a:r>
              <a:rPr lang="pt-BR" sz="1600" b="1" u="sng" dirty="0" smtClean="0">
                <a:solidFill>
                  <a:schemeClr val="bg1"/>
                </a:solidFill>
              </a:rPr>
              <a:t>PESO DO OURO</a:t>
            </a:r>
            <a:r>
              <a:rPr lang="pt-BR" sz="1600" b="1" dirty="0" smtClean="0">
                <a:solidFill>
                  <a:schemeClr val="bg1"/>
                </a:solidFill>
              </a:rPr>
              <a:t> QUE SE TRAZIA A SALOMÃO CADA ANO ERA DE </a:t>
            </a:r>
            <a:r>
              <a:rPr lang="pt-BR" sz="1600" b="1" u="sng" dirty="0" smtClean="0">
                <a:solidFill>
                  <a:schemeClr val="bg1"/>
                </a:solidFill>
              </a:rPr>
              <a:t>SEISCENTOS E SESSENTA E SEIS </a:t>
            </a:r>
            <a:r>
              <a:rPr lang="pt-BR" sz="1600" b="1" dirty="0" smtClean="0">
                <a:solidFill>
                  <a:schemeClr val="bg1"/>
                </a:solidFill>
              </a:rPr>
              <a:t>TALENTOS DE OURO, 1REIS 10: 14. (HOMEM – MATERIALISMO – DECLINIO E DEGRADAÇÃO </a:t>
            </a:r>
            <a:r>
              <a:rPr lang="pt-BR" b="1" dirty="0" smtClean="0">
                <a:solidFill>
                  <a:srgbClr val="FFFF00"/>
                </a:solidFill>
              </a:rPr>
              <a:t>(600 – 60 -6)</a:t>
            </a:r>
            <a:endParaRPr lang="pt-BR" b="1" dirty="0">
              <a:solidFill>
                <a:srgbClr val="FFFF00"/>
              </a:solidFill>
            </a:endParaRPr>
          </a:p>
        </p:txBody>
      </p:sp>
    </p:spTree>
    <p:extLst>
      <p:ext uri="{BB962C8B-B14F-4D97-AF65-F5344CB8AC3E}">
        <p14:creationId xmlns:p14="http://schemas.microsoft.com/office/powerpoint/2010/main" val="366429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0"/>
            <a:ext cx="9144000" cy="1196752"/>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6" name="CaixaDeTexto 5"/>
          <p:cNvSpPr txBox="1"/>
          <p:nvPr/>
        </p:nvSpPr>
        <p:spPr>
          <a:xfrm>
            <a:off x="-5841" y="1340768"/>
            <a:ext cx="9144000" cy="830997"/>
          </a:xfrm>
          <a:prstGeom prst="rect">
            <a:avLst/>
          </a:prstGeom>
          <a:solidFill>
            <a:schemeClr val="tx1"/>
          </a:solidFill>
        </p:spPr>
        <p:txBody>
          <a:bodyPr wrap="square" rtlCol="0">
            <a:spAutoFit/>
          </a:bodyPr>
          <a:lstStyle/>
          <a:p>
            <a:pPr algn="just"/>
            <a:r>
              <a:rPr lang="pt-BR" sz="1600" b="1" dirty="0" smtClean="0">
                <a:solidFill>
                  <a:srgbClr val="FFFF00"/>
                </a:solidFill>
              </a:rPr>
              <a:t>CONCLUINDO ESSA QUESTÃO SOBRE A MARCA DA BESTA É PRECISO ABORDAR MAIS UM IMPORTANTE PONTO EM DESTAQUE NA REVELAÇÃO BÍBLICA QUE É A IMPOSIÇÃO DA MARCA DA BESTA NA MÃO DIREITA OU NA FRONTE DAS PESSOAS. </a:t>
            </a:r>
            <a:endParaRPr lang="pt-BR" sz="1600" b="1" dirty="0">
              <a:solidFill>
                <a:srgbClr val="FFFF00"/>
              </a:solidFill>
            </a:endParaRPr>
          </a:p>
        </p:txBody>
      </p:sp>
      <p:sp>
        <p:nvSpPr>
          <p:cNvPr id="7" name="CaixaDeTexto 6"/>
          <p:cNvSpPr txBox="1"/>
          <p:nvPr/>
        </p:nvSpPr>
        <p:spPr>
          <a:xfrm>
            <a:off x="5985" y="2275191"/>
            <a:ext cx="9138015" cy="1323439"/>
          </a:xfrm>
          <a:prstGeom prst="rect">
            <a:avLst/>
          </a:prstGeom>
          <a:solidFill>
            <a:schemeClr val="tx1"/>
          </a:solidFill>
        </p:spPr>
        <p:txBody>
          <a:bodyPr wrap="square" rtlCol="0">
            <a:spAutoFit/>
          </a:bodyPr>
          <a:lstStyle/>
          <a:p>
            <a:pPr algn="just"/>
            <a:r>
              <a:rPr lang="pt-BR" sz="1600" b="1" dirty="0" smtClean="0">
                <a:solidFill>
                  <a:srgbClr val="FFFF00"/>
                </a:solidFill>
              </a:rPr>
              <a:t>A MÃO REPRESENTA A FORÇA DE TRABALHO E A FRONTE REPRESENTA O CENTRO DAS DECISÕES, ISTO SIGNIFICA QUE MUITOS RECEBERÃO A MARCA PELA IMPOSIÇÃO DA FORÇA, IRÃO CEDER AS PRESSÕES, POR MEDO DAS AMEAÇAS IMPOSTAS PELAS LEIS, MEDO DE PERDER OS BENEFÍCIOS DO ESTADO E OUTROS ACEITARÃO A MARCA POR DECISÃO PRÓPRIA, POR CONCORDAREM COM O ESTILO DE GOVERNO DA BESTA. MAS, TEM ALGO MAIS DO PORQUE A MARCA DA BESTA É COLOCADA NA MÃO OU NA FRONTE.</a:t>
            </a:r>
            <a:endParaRPr lang="pt-BR" sz="1600" b="1" dirty="0">
              <a:solidFill>
                <a:srgbClr val="FFFF00"/>
              </a:solidFill>
            </a:endParaRPr>
          </a:p>
        </p:txBody>
      </p:sp>
      <p:sp>
        <p:nvSpPr>
          <p:cNvPr id="8" name="CaixaDeTexto 7"/>
          <p:cNvSpPr txBox="1"/>
          <p:nvPr/>
        </p:nvSpPr>
        <p:spPr>
          <a:xfrm>
            <a:off x="5985" y="3641414"/>
            <a:ext cx="9132174" cy="1323439"/>
          </a:xfrm>
          <a:prstGeom prst="rect">
            <a:avLst/>
          </a:prstGeom>
          <a:solidFill>
            <a:schemeClr val="tx1"/>
          </a:solidFill>
        </p:spPr>
        <p:txBody>
          <a:bodyPr wrap="square" rtlCol="0">
            <a:spAutoFit/>
          </a:bodyPr>
          <a:lstStyle/>
          <a:p>
            <a:pPr algn="just"/>
            <a:r>
              <a:rPr lang="pt-BR" sz="1600" b="1" dirty="0" smtClean="0">
                <a:solidFill>
                  <a:srgbClr val="FFFF00"/>
                </a:solidFill>
              </a:rPr>
              <a:t>SABE PORQUE A MARCA DA BESTA ESTA RELACIONADA COM A OBEDIÊNCIA AS LEIS DO ESTADO SOB INFLUENCIA DA CIÊNCIA E DAS RELIGIÕES? É PORQUE O SELO DIVINO TAMBÉM ESTÁ RELACIONADO COM A OBEDIENCIA AOS MANDAMENTOS DIVINOS. </a:t>
            </a:r>
          </a:p>
          <a:p>
            <a:pPr algn="just"/>
            <a:endParaRPr lang="pt-BR" sz="1600" b="1" dirty="0">
              <a:solidFill>
                <a:srgbClr val="FFFF00"/>
              </a:solidFill>
            </a:endParaRPr>
          </a:p>
          <a:p>
            <a:pPr algn="just"/>
            <a:r>
              <a:rPr lang="pt-BR" sz="1600" b="1" dirty="0" smtClean="0">
                <a:solidFill>
                  <a:srgbClr val="FFFF00"/>
                </a:solidFill>
              </a:rPr>
              <a:t>RESGUARDA O TESTEMUNHO, SELA A LEI NO CORAÇÃO DOS MEUS DISCÍPULOS. ISAÍAS 8: 16.</a:t>
            </a:r>
            <a:endParaRPr lang="pt-BR" sz="1600" b="1" dirty="0">
              <a:solidFill>
                <a:srgbClr val="FFFF00"/>
              </a:solidFill>
            </a:endParaRPr>
          </a:p>
        </p:txBody>
      </p:sp>
      <p:sp>
        <p:nvSpPr>
          <p:cNvPr id="10" name="Retângulo 9"/>
          <p:cNvSpPr/>
          <p:nvPr/>
        </p:nvSpPr>
        <p:spPr>
          <a:xfrm>
            <a:off x="-10272" y="6273225"/>
            <a:ext cx="9144000" cy="584775"/>
          </a:xfrm>
          <a:prstGeom prst="rect">
            <a:avLst/>
          </a:prstGeom>
          <a:solidFill>
            <a:schemeClr val="tx1"/>
          </a:solidFill>
        </p:spPr>
        <p:txBody>
          <a:bodyPr wrap="square">
            <a:spAutoFit/>
          </a:bodyPr>
          <a:lstStyle/>
          <a:p>
            <a:pPr algn="just"/>
            <a:r>
              <a:rPr lang="pt-BR" sz="1600" b="1" dirty="0" smtClean="0">
                <a:solidFill>
                  <a:srgbClr val="FFFF00"/>
                </a:solidFill>
              </a:rPr>
              <a:t>A TODOS, OS PEQUENOS E OS GRANDES, OS RICOS E OS POBRES, OS LIVRES E OS ESCRAVOS, FAZ QUE LHES </a:t>
            </a:r>
            <a:r>
              <a:rPr lang="pt-BR" sz="1600" b="1" u="sng" dirty="0" smtClean="0">
                <a:solidFill>
                  <a:srgbClr val="FFFF00"/>
                </a:solidFill>
              </a:rPr>
              <a:t>SEJA DADA CERTA MARCA SOBRE A MÃO DIREITA OU SOBRE A FRONTE</a:t>
            </a:r>
            <a:r>
              <a:rPr lang="pt-BR" sz="1600" b="1" dirty="0" smtClean="0">
                <a:solidFill>
                  <a:srgbClr val="FFFF00"/>
                </a:solidFill>
              </a:rPr>
              <a:t>, APOCALIPSE 13: 16.</a:t>
            </a:r>
            <a:endParaRPr lang="pt-BR" sz="1600" b="1" dirty="0">
              <a:solidFill>
                <a:srgbClr val="FFFF00"/>
              </a:solidFill>
            </a:endParaRPr>
          </a:p>
        </p:txBody>
      </p:sp>
      <p:sp>
        <p:nvSpPr>
          <p:cNvPr id="11" name="Retângulo 10"/>
          <p:cNvSpPr/>
          <p:nvPr/>
        </p:nvSpPr>
        <p:spPr>
          <a:xfrm>
            <a:off x="-5841" y="5056158"/>
            <a:ext cx="9144000" cy="1077218"/>
          </a:xfrm>
          <a:prstGeom prst="rect">
            <a:avLst/>
          </a:prstGeom>
          <a:solidFill>
            <a:schemeClr val="bg1"/>
          </a:solidFill>
        </p:spPr>
        <p:txBody>
          <a:bodyPr wrap="square">
            <a:spAutoFit/>
          </a:bodyPr>
          <a:lstStyle/>
          <a:p>
            <a:r>
              <a:rPr lang="pt-BR" sz="1600" b="1" dirty="0" smtClean="0"/>
              <a:t>OUVE, ISRAEL, O SENHOR, NOSSO DEUS, É O ÚNICO SENHOR... ESTAS PALAVRAS QUE, HOJE, TE ORDENO ESTARÃO NO TEU CORAÇÃO;  TU AS INCULCARÁS A TEUS FILHOS, E DELAS FALARÁS ASSENTADO EM TUA CASA, ... </a:t>
            </a:r>
            <a:r>
              <a:rPr lang="pt-BR" sz="1600" b="1" i="1" dirty="0" smtClean="0">
                <a:solidFill>
                  <a:schemeClr val="tx2">
                    <a:lumMod val="75000"/>
                  </a:schemeClr>
                </a:solidFill>
              </a:rPr>
              <a:t>TAMBÉM AS ATARÁS COMO SINAL NA TUA MÃO, E TE SERÃO POR FRONTAL ENTRE OS OLHOS</a:t>
            </a:r>
            <a:r>
              <a:rPr lang="pt-BR" sz="1600" b="1" dirty="0" smtClean="0"/>
              <a:t>.  E AS ESCREVERÁS NOS UMBRAIS DE TUA CASA E NAS TUAS PORTAS.  </a:t>
            </a:r>
            <a:endParaRPr lang="pt-BR" sz="1600" b="1" dirty="0"/>
          </a:p>
        </p:txBody>
      </p:sp>
    </p:spTree>
    <p:extLst>
      <p:ext uri="{BB962C8B-B14F-4D97-AF65-F5344CB8AC3E}">
        <p14:creationId xmlns:p14="http://schemas.microsoft.com/office/powerpoint/2010/main" val="315080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chemeClr val="tx2">
              <a:lumMod val="50000"/>
            </a:schemeClr>
          </a:solidFill>
        </p:spPr>
        <p:txBody>
          <a:bodyPr>
            <a:normAutofit fontScale="90000"/>
          </a:bodyPr>
          <a:lstStyle/>
          <a:p>
            <a:r>
              <a:rPr lang="pt-BR" b="1" dirty="0" smtClean="0">
                <a:solidFill>
                  <a:schemeClr val="bg1"/>
                </a:solidFill>
              </a:rPr>
              <a:t>AS CHAVES QUE ABREM OS SEGREDOS BÍBLICOS DAS FIGURAS APOCALÍPTICAS </a:t>
            </a:r>
            <a:endParaRPr lang="pt-BR" b="1" dirty="0">
              <a:solidFill>
                <a:schemeClr val="bg1"/>
              </a:solidFill>
            </a:endParaRPr>
          </a:p>
        </p:txBody>
      </p:sp>
      <p:sp>
        <p:nvSpPr>
          <p:cNvPr id="3" name="Espaço Reservado para Conteúdo 2"/>
          <p:cNvSpPr>
            <a:spLocks noGrp="1"/>
          </p:cNvSpPr>
          <p:nvPr>
            <p:ph idx="1"/>
          </p:nvPr>
        </p:nvSpPr>
        <p:spPr>
          <a:xfrm>
            <a:off x="0" y="1124744"/>
            <a:ext cx="9144000" cy="5733256"/>
          </a:xfrm>
          <a:blipFill>
            <a:blip r:embed="rId2"/>
            <a:tile tx="0" ty="0" sx="100000" sy="100000" flip="none" algn="tl"/>
          </a:blipFill>
          <a:ln>
            <a:solidFill>
              <a:schemeClr val="tx1"/>
            </a:solidFill>
          </a:ln>
        </p:spPr>
        <p:txBody>
          <a:bodyPr>
            <a:normAutofit fontScale="77500" lnSpcReduction="20000"/>
          </a:bodyPr>
          <a:lstStyle/>
          <a:p>
            <a:pPr marL="0" indent="0">
              <a:buNone/>
            </a:pPr>
            <a:endParaRPr lang="pt-BR" sz="2600" b="1" dirty="0" smtClean="0">
              <a:solidFill>
                <a:srgbClr val="FF0000"/>
              </a:solidFill>
            </a:endParaRPr>
          </a:p>
          <a:p>
            <a:pPr marL="0" indent="0" algn="just">
              <a:buNone/>
            </a:pPr>
            <a:r>
              <a:rPr lang="pt-BR" sz="2600" b="1" dirty="0" smtClean="0">
                <a:solidFill>
                  <a:srgbClr val="FF0000"/>
                </a:solidFill>
              </a:rPr>
              <a:t>NO SONHO DA </a:t>
            </a:r>
            <a:r>
              <a:rPr lang="pt-BR" sz="2600" b="1" dirty="0">
                <a:solidFill>
                  <a:srgbClr val="FF0000"/>
                </a:solidFill>
              </a:rPr>
              <a:t>ESTATUA </a:t>
            </a:r>
            <a:r>
              <a:rPr lang="pt-BR" sz="2600" b="1" dirty="0" smtClean="0">
                <a:solidFill>
                  <a:srgbClr val="FF0000"/>
                </a:solidFill>
              </a:rPr>
              <a:t>(</a:t>
            </a:r>
            <a:r>
              <a:rPr lang="pt-BR" sz="2600" b="1" dirty="0" err="1" smtClean="0">
                <a:solidFill>
                  <a:srgbClr val="FF0000"/>
                </a:solidFill>
              </a:rPr>
              <a:t>Dn</a:t>
            </a:r>
            <a:r>
              <a:rPr lang="pt-BR" sz="2600" b="1" dirty="0" smtClean="0">
                <a:solidFill>
                  <a:srgbClr val="FF0000"/>
                </a:solidFill>
              </a:rPr>
              <a:t>. </a:t>
            </a:r>
            <a:r>
              <a:rPr lang="pt-BR" sz="2600" b="1" dirty="0">
                <a:solidFill>
                  <a:srgbClr val="FF0000"/>
                </a:solidFill>
              </a:rPr>
              <a:t>2: </a:t>
            </a:r>
            <a:r>
              <a:rPr lang="pt-BR" sz="2600" b="1" dirty="0" smtClean="0">
                <a:solidFill>
                  <a:srgbClr val="FF0000"/>
                </a:solidFill>
              </a:rPr>
              <a:t>28) REVELA OS EVENTOS HISTÓRICOS ENVOLVENDO O POVO ESCOLHIDO ATÉ O FIM DOS </a:t>
            </a:r>
            <a:r>
              <a:rPr lang="pt-BR" sz="2600" b="1" dirty="0">
                <a:solidFill>
                  <a:srgbClr val="FF0000"/>
                </a:solidFill>
              </a:rPr>
              <a:t>TEMPOS </a:t>
            </a:r>
            <a:r>
              <a:rPr lang="pt-BR" sz="2600" b="1" dirty="0" smtClean="0">
                <a:solidFill>
                  <a:srgbClr val="FF0000"/>
                </a:solidFill>
              </a:rPr>
              <a:t>EM UMA SUCESSÃO DOS REINOS.</a:t>
            </a:r>
          </a:p>
          <a:p>
            <a:pPr marL="0" indent="0" algn="just">
              <a:buNone/>
            </a:pPr>
            <a:endParaRPr lang="pt-BR" sz="2600" b="1" dirty="0" smtClean="0">
              <a:solidFill>
                <a:srgbClr val="FF0000"/>
              </a:solidFill>
            </a:endParaRPr>
          </a:p>
          <a:p>
            <a:pPr marL="0" indent="0" algn="just">
              <a:buNone/>
            </a:pPr>
            <a:r>
              <a:rPr lang="pt-BR" sz="2600" b="1" dirty="0" smtClean="0"/>
              <a:t>NA VISÃO DOS QUATRO ANIMAIS (</a:t>
            </a:r>
            <a:r>
              <a:rPr lang="pt-BR" sz="2600" b="1" dirty="0" err="1" smtClean="0"/>
              <a:t>Dn</a:t>
            </a:r>
            <a:r>
              <a:rPr lang="pt-BR" sz="2600" b="1" dirty="0" smtClean="0"/>
              <a:t>. </a:t>
            </a:r>
            <a:r>
              <a:rPr lang="pt-BR" sz="2600" b="1" dirty="0"/>
              <a:t>7: </a:t>
            </a:r>
            <a:r>
              <a:rPr lang="pt-BR" sz="2600" b="1" dirty="0" smtClean="0"/>
              <a:t>17, 23) REVELA A MESMA SUCESSÃO DE REIS, REINOS OU GOVERNANTES ATÉ O FIM DOS TEMPOS ENVOLVENDO O POVO ELEITO.</a:t>
            </a:r>
          </a:p>
          <a:p>
            <a:pPr marL="0" indent="0" algn="just">
              <a:buNone/>
            </a:pPr>
            <a:endParaRPr lang="pt-BR" sz="2600" b="1" dirty="0" smtClean="0"/>
          </a:p>
          <a:p>
            <a:pPr marL="0" indent="0" algn="just">
              <a:buNone/>
            </a:pPr>
            <a:r>
              <a:rPr lang="pt-BR" sz="2600" b="1" dirty="0" smtClean="0">
                <a:solidFill>
                  <a:srgbClr val="FF0000"/>
                </a:solidFill>
              </a:rPr>
              <a:t>AS BESTAS APOCALÍPTICAS (Ap. 12: 3) REVELAM OS PODERES POR DETRÁS, DE TODOS ESTES REIS, REINOS OU GOVERNANTES, ESPECIALMENTE NO FINAL DOS TEMPOS.</a:t>
            </a:r>
          </a:p>
          <a:p>
            <a:pPr marL="0" indent="0" algn="just">
              <a:buNone/>
            </a:pPr>
            <a:endParaRPr lang="pt-BR" sz="2600" b="1" dirty="0" smtClean="0">
              <a:solidFill>
                <a:srgbClr val="FF0000"/>
              </a:solidFill>
            </a:endParaRPr>
          </a:p>
          <a:p>
            <a:pPr marL="0" indent="0" algn="just">
              <a:buNone/>
            </a:pPr>
            <a:r>
              <a:rPr lang="pt-BR" sz="2600" b="1" dirty="0" smtClean="0"/>
              <a:t>OS CHIFRES (</a:t>
            </a:r>
            <a:r>
              <a:rPr lang="pt-BR" sz="2600" b="1" dirty="0" err="1" smtClean="0"/>
              <a:t>Dn</a:t>
            </a:r>
            <a:r>
              <a:rPr lang="pt-BR" sz="2600" b="1" dirty="0" smtClean="0"/>
              <a:t>. 7: 24; Ap. </a:t>
            </a:r>
            <a:r>
              <a:rPr lang="pt-BR" sz="2600" b="1" dirty="0"/>
              <a:t>17: </a:t>
            </a:r>
            <a:r>
              <a:rPr lang="pt-BR" sz="2600" b="1" dirty="0" smtClean="0"/>
              <a:t>12) SIMBOLIZAM REIS E REINOS OU GOVERNANTES E AUTORIDADES CIVIS E RELIGIOSAS ATUANTES NA HISTÓRIA DO POVO ESCOLHIDO.</a:t>
            </a:r>
          </a:p>
          <a:p>
            <a:pPr marL="0" indent="0" algn="just">
              <a:buNone/>
            </a:pPr>
            <a:endParaRPr lang="pt-BR" sz="2600" b="1" dirty="0" smtClean="0"/>
          </a:p>
          <a:p>
            <a:pPr marL="0" indent="0" algn="just">
              <a:buNone/>
            </a:pPr>
            <a:r>
              <a:rPr lang="pt-BR" sz="2600" b="1" dirty="0" smtClean="0">
                <a:solidFill>
                  <a:srgbClr val="FF0000"/>
                </a:solidFill>
              </a:rPr>
              <a:t>AS COROAS OU DIADEMAS </a:t>
            </a:r>
            <a:r>
              <a:rPr lang="pt-BR" sz="2600" b="1" dirty="0">
                <a:solidFill>
                  <a:srgbClr val="FF0000"/>
                </a:solidFill>
              </a:rPr>
              <a:t>– </a:t>
            </a:r>
            <a:r>
              <a:rPr lang="pt-BR" sz="2600" b="1" dirty="0" smtClean="0">
                <a:solidFill>
                  <a:srgbClr val="FF0000"/>
                </a:solidFill>
              </a:rPr>
              <a:t>(</a:t>
            </a:r>
            <a:r>
              <a:rPr lang="pt-BR" sz="2600" b="1" dirty="0" err="1" smtClean="0">
                <a:solidFill>
                  <a:srgbClr val="FF0000"/>
                </a:solidFill>
              </a:rPr>
              <a:t>Mt</a:t>
            </a:r>
            <a:r>
              <a:rPr lang="pt-BR" sz="2600" b="1" dirty="0" smtClean="0">
                <a:solidFill>
                  <a:srgbClr val="FF0000"/>
                </a:solidFill>
              </a:rPr>
              <a:t>. </a:t>
            </a:r>
            <a:r>
              <a:rPr lang="pt-BR" sz="2600" b="1" dirty="0">
                <a:solidFill>
                  <a:srgbClr val="FF0000"/>
                </a:solidFill>
              </a:rPr>
              <a:t>27: 29; </a:t>
            </a:r>
            <a:r>
              <a:rPr lang="pt-BR" sz="2600" b="1" dirty="0" smtClean="0">
                <a:solidFill>
                  <a:srgbClr val="FF0000"/>
                </a:solidFill>
              </a:rPr>
              <a:t>2Sm. </a:t>
            </a:r>
            <a:r>
              <a:rPr lang="pt-BR" sz="2600" b="1" dirty="0">
                <a:solidFill>
                  <a:srgbClr val="FF0000"/>
                </a:solidFill>
              </a:rPr>
              <a:t>12: 30; </a:t>
            </a:r>
            <a:r>
              <a:rPr lang="pt-BR" sz="2600" b="1" dirty="0" smtClean="0">
                <a:solidFill>
                  <a:srgbClr val="FF0000"/>
                </a:solidFill>
              </a:rPr>
              <a:t>Ap. </a:t>
            </a:r>
            <a:r>
              <a:rPr lang="pt-BR" sz="2600" b="1" dirty="0">
                <a:solidFill>
                  <a:srgbClr val="FF0000"/>
                </a:solidFill>
              </a:rPr>
              <a:t>6: </a:t>
            </a:r>
            <a:r>
              <a:rPr lang="pt-BR" sz="2600" b="1" dirty="0" smtClean="0">
                <a:solidFill>
                  <a:srgbClr val="FF0000"/>
                </a:solidFill>
              </a:rPr>
              <a:t>2) SIMBOLIZAM REALEZA, LEGITIMIDADE DA AUTORIDADE QUE ESTÁ NO PODER E TEM O DIREITO E O DEVER DE GOVERNAR. SIMBOLIZAM, SOBERANIA, RECOMPENSA, VITÓRIA E CONQUISTAS.</a:t>
            </a:r>
          </a:p>
          <a:p>
            <a:endParaRPr lang="pt-BR" sz="2400" b="1" dirty="0" smtClean="0"/>
          </a:p>
          <a:p>
            <a:endParaRPr lang="pt-BR" sz="2400" dirty="0" smtClean="0"/>
          </a:p>
          <a:p>
            <a:endParaRPr lang="pt-BR" sz="2400" dirty="0"/>
          </a:p>
          <a:p>
            <a:endParaRPr lang="pt-BR" sz="2400" dirty="0"/>
          </a:p>
        </p:txBody>
      </p:sp>
      <p:sp>
        <p:nvSpPr>
          <p:cNvPr id="4" name="Título 1"/>
          <p:cNvSpPr txBox="1">
            <a:spLocks/>
          </p:cNvSpPr>
          <p:nvPr/>
        </p:nvSpPr>
        <p:spPr>
          <a:xfrm>
            <a:off x="0" y="0"/>
            <a:ext cx="9144000" cy="1268760"/>
          </a:xfrm>
          <a:prstGeom prst="rect">
            <a:avLst/>
          </a:prstGeom>
          <a:solidFill>
            <a:schemeClr val="tx2">
              <a:lumMod val="5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TEXTOS CHAVES QUE AJUDAM DECIFRAR AS REVELAÇÕES BÍBLICAS APOCALÍPTICAS </a:t>
            </a:r>
            <a:endParaRPr lang="pt-BR" b="1" dirty="0">
              <a:solidFill>
                <a:schemeClr val="bg1"/>
              </a:solidFill>
            </a:endParaRPr>
          </a:p>
        </p:txBody>
      </p:sp>
    </p:spTree>
    <p:extLst>
      <p:ext uri="{BB962C8B-B14F-4D97-AF65-F5344CB8AC3E}">
        <p14:creationId xmlns:p14="http://schemas.microsoft.com/office/powerpoint/2010/main" val="1016901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noGrp="1"/>
          </p:cNvSpPr>
          <p:nvPr>
            <p:ph idx="1"/>
          </p:nvPr>
        </p:nvSpPr>
        <p:spPr>
          <a:xfrm>
            <a:off x="0" y="1340768"/>
            <a:ext cx="9144000" cy="2899255"/>
          </a:xfrm>
          <a:prstGeom prst="rect">
            <a:avLst/>
          </a:prstGeom>
          <a:solidFill>
            <a:schemeClr val="tx1"/>
          </a:solidFill>
        </p:spPr>
        <p:txBody>
          <a:bodyPr wrap="square" rtlCol="0">
            <a:spAutoFit/>
          </a:bodyPr>
          <a:lstStyle/>
          <a:p>
            <a:pPr marL="0" indent="0" algn="just">
              <a:buNone/>
            </a:pPr>
            <a:r>
              <a:rPr lang="pt-BR" sz="1600" b="1" dirty="0" smtClean="0">
                <a:solidFill>
                  <a:schemeClr val="bg1"/>
                </a:solidFill>
              </a:rPr>
              <a:t>NA BÍBLIA QUANDO SE TRATA DE NOMES, ESTES </a:t>
            </a:r>
            <a:r>
              <a:rPr lang="pt-BR" sz="1600" b="1" dirty="0">
                <a:solidFill>
                  <a:schemeClr val="bg1"/>
                </a:solidFill>
              </a:rPr>
              <a:t>ESTÃO </a:t>
            </a:r>
            <a:r>
              <a:rPr lang="pt-BR" sz="1600" b="1" dirty="0" smtClean="0">
                <a:solidFill>
                  <a:schemeClr val="bg1"/>
                </a:solidFill>
              </a:rPr>
              <a:t>SEMPRE RELACIONADOS COM ALGUM PROPOSITO OU COM TRAÇOS DE </a:t>
            </a:r>
            <a:r>
              <a:rPr lang="pt-BR" sz="1600" b="1" dirty="0">
                <a:solidFill>
                  <a:schemeClr val="bg1"/>
                </a:solidFill>
              </a:rPr>
              <a:t>CARATER OU PERSONALIDADE. A MARCA DA </a:t>
            </a:r>
            <a:r>
              <a:rPr lang="pt-BR" sz="1600" b="1" dirty="0" smtClean="0">
                <a:solidFill>
                  <a:schemeClr val="bg1"/>
                </a:solidFill>
              </a:rPr>
              <a:t>BESTA </a:t>
            </a:r>
            <a:r>
              <a:rPr lang="pt-BR" sz="1600" b="1" dirty="0">
                <a:solidFill>
                  <a:schemeClr val="bg1"/>
                </a:solidFill>
              </a:rPr>
              <a:t>RELACIONADA </a:t>
            </a:r>
            <a:r>
              <a:rPr lang="pt-BR" sz="1600" b="1" dirty="0" smtClean="0">
                <a:solidFill>
                  <a:schemeClr val="bg1"/>
                </a:solidFill>
              </a:rPr>
              <a:t>A SEU NOME, TEM INTIMA LIGAÇÃO COM O CARATER, </a:t>
            </a:r>
            <a:r>
              <a:rPr lang="pt-BR" sz="1600" b="1" dirty="0">
                <a:solidFill>
                  <a:schemeClr val="bg1"/>
                </a:solidFill>
              </a:rPr>
              <a:t>A PERSONALIDADE E </a:t>
            </a:r>
            <a:r>
              <a:rPr lang="pt-BR" sz="1600" b="1" dirty="0" smtClean="0">
                <a:solidFill>
                  <a:schemeClr val="bg1"/>
                </a:solidFill>
              </a:rPr>
              <a:t>O </a:t>
            </a:r>
            <a:r>
              <a:rPr lang="pt-BR" sz="1600" b="1" dirty="0">
                <a:solidFill>
                  <a:schemeClr val="bg1"/>
                </a:solidFill>
              </a:rPr>
              <a:t>PROPÓSITO DA </a:t>
            </a:r>
            <a:r>
              <a:rPr lang="pt-BR" sz="1600" b="1" dirty="0" smtClean="0">
                <a:solidFill>
                  <a:schemeClr val="bg1"/>
                </a:solidFill>
              </a:rPr>
              <a:t>BESTA. ASSIM TODOS OS QUE RECEBEREM A MARCA DA BESTA ESTARÃO SENDO SELADOS COM O NOME DA BESTA EM SUAS FRONTES E EM SUAS MÃOS, BABILÔNIA, ESTE É O CARÁTER A MARCA DA BESTA QUE COMEÇOU A SER IMPOSTA DESDE A CONSTRUÇÃO DA TORRE DE BAVEL, COM A TENTATIVA DE SALVAÇÃO POR MEIOS PRÓPRIOS, O APEGO AO </a:t>
            </a:r>
            <a:r>
              <a:rPr lang="pt-BR" sz="1600" b="1" dirty="0">
                <a:solidFill>
                  <a:schemeClr val="bg1"/>
                </a:solidFill>
              </a:rPr>
              <a:t>MATERIALISMO, </a:t>
            </a:r>
            <a:r>
              <a:rPr lang="pt-BR" sz="1600" b="1" dirty="0" smtClean="0">
                <a:solidFill>
                  <a:schemeClr val="bg1"/>
                </a:solidFill>
              </a:rPr>
              <a:t>CONFUSÃO RELIGIOSA,  </a:t>
            </a:r>
            <a:r>
              <a:rPr lang="pt-BR" sz="1600" b="1" dirty="0">
                <a:solidFill>
                  <a:schemeClr val="bg1"/>
                </a:solidFill>
              </a:rPr>
              <a:t>REBELDIA AO GOVERNO </a:t>
            </a:r>
            <a:r>
              <a:rPr lang="pt-BR" sz="1600" b="1" dirty="0" smtClean="0">
                <a:solidFill>
                  <a:schemeClr val="bg1"/>
                </a:solidFill>
              </a:rPr>
              <a:t>CELESTIAL. </a:t>
            </a:r>
          </a:p>
          <a:p>
            <a:pPr marL="0" indent="0" algn="just">
              <a:buNone/>
            </a:pPr>
            <a:r>
              <a:rPr lang="pt-BR" sz="1600" b="1" dirty="0" smtClean="0">
                <a:solidFill>
                  <a:schemeClr val="bg1"/>
                </a:solidFill>
              </a:rPr>
              <a:t>NA SUA FRONTE, ACHAVA-SE ESCRITO UM NOME, UM MISTÉRIO: BABILÔNIA, A GRANDE, A MÃE DAS MERETRIZES E DAS ABOMINACÕES DA TERRA. APOCALIPSE 17: 5. </a:t>
            </a:r>
          </a:p>
          <a:p>
            <a:pPr marL="0" indent="0" algn="just">
              <a:buNone/>
            </a:pPr>
            <a:r>
              <a:rPr lang="pt-BR" sz="1600" b="1" dirty="0">
                <a:solidFill>
                  <a:schemeClr val="bg1"/>
                </a:solidFill>
              </a:rPr>
              <a:t>A TODOS, OS PEQUENOS E OS GRANDES, OS RICOS E OS POBRES, OS LIVRES E OS ESCRAVOS, FAZ QUE LHES SEJA DADA CERTA MARCA SOBRE A MÃO DIREITA OU SOBRE A FRONTE, APOCALIPSE 13: 16</a:t>
            </a:r>
            <a:r>
              <a:rPr lang="pt-BR" sz="1600" b="1" dirty="0" smtClean="0">
                <a:solidFill>
                  <a:schemeClr val="bg1"/>
                </a:solidFill>
              </a:rPr>
              <a:t>.</a:t>
            </a:r>
            <a:endParaRPr lang="pt-BR" sz="1600" b="1" dirty="0">
              <a:solidFill>
                <a:schemeClr val="bg1"/>
              </a:solidFill>
            </a:endParaRPr>
          </a:p>
        </p:txBody>
      </p:sp>
      <p:sp>
        <p:nvSpPr>
          <p:cNvPr id="5" name="Título 1"/>
          <p:cNvSpPr>
            <a:spLocks noGrp="1"/>
          </p:cNvSpPr>
          <p:nvPr>
            <p:ph type="title"/>
          </p:nvPr>
        </p:nvSpPr>
        <p:spPr>
          <a:xfrm>
            <a:off x="53752" y="0"/>
            <a:ext cx="9036496" cy="1196752"/>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6" name="Retângulo 5"/>
          <p:cNvSpPr/>
          <p:nvPr/>
        </p:nvSpPr>
        <p:spPr>
          <a:xfrm>
            <a:off x="0" y="4437112"/>
            <a:ext cx="9144000" cy="2308324"/>
          </a:xfrm>
          <a:prstGeom prst="rect">
            <a:avLst/>
          </a:prstGeom>
          <a:solidFill>
            <a:schemeClr val="tx1"/>
          </a:solidFill>
        </p:spPr>
        <p:txBody>
          <a:bodyPr wrap="square">
            <a:spAutoFit/>
          </a:bodyPr>
          <a:lstStyle/>
          <a:p>
            <a:pPr algn="just"/>
            <a:r>
              <a:rPr lang="pt-BR" sz="1600" b="1" dirty="0" smtClean="0">
                <a:solidFill>
                  <a:schemeClr val="bg1"/>
                </a:solidFill>
              </a:rPr>
              <a:t>O </a:t>
            </a:r>
            <a:r>
              <a:rPr lang="pt-BR" sz="1600" b="1" dirty="0">
                <a:solidFill>
                  <a:schemeClr val="bg1"/>
                </a:solidFill>
              </a:rPr>
              <a:t>SELO DIVINO TAMBÉM ESTA ASSOCIADO AO NOME DO CRIADR, ISTO É, </a:t>
            </a:r>
            <a:r>
              <a:rPr lang="pt-BR" sz="1600" b="1" dirty="0" smtClean="0">
                <a:solidFill>
                  <a:schemeClr val="bg1"/>
                </a:solidFill>
              </a:rPr>
              <a:t>AO SEU CARATER. SUA LEI É SUA MARCA EM SEUS DISCIPULOS, É </a:t>
            </a:r>
            <a:r>
              <a:rPr lang="pt-BR" sz="1600" b="1" dirty="0">
                <a:solidFill>
                  <a:schemeClr val="bg1"/>
                </a:solidFill>
              </a:rPr>
              <a:t>O NOME </a:t>
            </a:r>
            <a:r>
              <a:rPr lang="pt-BR" sz="1600" b="1" dirty="0" smtClean="0">
                <a:solidFill>
                  <a:schemeClr val="bg1"/>
                </a:solidFill>
              </a:rPr>
              <a:t> IMPRESSO PELO SEU ESPÍRITO NA ALMA DAQUELES QUE SE RECUSARAM ACEITAR A MARCA DA BESTA.</a:t>
            </a:r>
          </a:p>
          <a:p>
            <a:endParaRPr lang="pt-BR" sz="1600" b="1" dirty="0">
              <a:solidFill>
                <a:schemeClr val="bg1"/>
              </a:solidFill>
            </a:endParaRPr>
          </a:p>
          <a:p>
            <a:pPr algn="just"/>
            <a:r>
              <a:rPr lang="pt-BR" sz="1600" b="1" dirty="0" smtClean="0">
                <a:solidFill>
                  <a:schemeClr val="bg1"/>
                </a:solidFill>
              </a:rPr>
              <a:t>CONTEMPLARÃO A SUA FACE, E NA SUA FRONTE ESTÁ O NOME DELE. APOCALIPSE 22: 4.</a:t>
            </a:r>
          </a:p>
          <a:p>
            <a:endParaRPr lang="pt-BR" sz="1600" b="1" dirty="0" smtClean="0">
              <a:solidFill>
                <a:schemeClr val="bg1"/>
              </a:solidFill>
            </a:endParaRPr>
          </a:p>
          <a:p>
            <a:pPr algn="just"/>
            <a:r>
              <a:rPr lang="pt-BR" sz="1600" b="1" dirty="0" smtClean="0">
                <a:solidFill>
                  <a:schemeClr val="bg1"/>
                </a:solidFill>
              </a:rPr>
              <a:t>OLHEI, E EIS O CORDEIRO EM PÉ SOBRE O MONTE SIÃO, E COM ELE CENTO E QUARENTA E QUATRO MIL, TENDO NA FRONTE ESCRITO O SEU NOME E O NOME DE SEU PAI. APOCALIPSE 14: 1.</a:t>
            </a:r>
          </a:p>
          <a:p>
            <a:pPr algn="just"/>
            <a:endParaRPr lang="pt-BR" sz="1600" b="1" dirty="0">
              <a:solidFill>
                <a:schemeClr val="bg1"/>
              </a:solidFill>
            </a:endParaRPr>
          </a:p>
        </p:txBody>
      </p:sp>
    </p:spTree>
    <p:extLst>
      <p:ext uri="{BB962C8B-B14F-4D97-AF65-F5344CB8AC3E}">
        <p14:creationId xmlns:p14="http://schemas.microsoft.com/office/powerpoint/2010/main" val="63139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28636"/>
            <a:ext cx="9144000" cy="114300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6" name="CaixaDeTexto 5"/>
          <p:cNvSpPr txBox="1"/>
          <p:nvPr/>
        </p:nvSpPr>
        <p:spPr>
          <a:xfrm>
            <a:off x="-15201" y="1268760"/>
            <a:ext cx="9144000" cy="1077218"/>
          </a:xfrm>
          <a:prstGeom prst="rect">
            <a:avLst/>
          </a:prstGeom>
          <a:noFill/>
        </p:spPr>
        <p:txBody>
          <a:bodyPr wrap="square" rtlCol="0">
            <a:spAutoFit/>
          </a:bodyPr>
          <a:lstStyle/>
          <a:p>
            <a:pPr algn="just"/>
            <a:r>
              <a:rPr lang="pt-BR" sz="1600" b="1" dirty="0" smtClean="0"/>
              <a:t>JÁ VIMOS QUE A MARCA DA BESTA NÃO É UMA INFORMAÇÃO DETECTÁVEL DE FORMA VISÍVEL FISICAMENTE. A MARCA É DE NATUREZA MORAL E ESPIRITUAL. A GRANDE PREOCUPAÇÃO DAS PESSOAS É O FATO DE QUE A AUSÊNCIA DA MARCA, IMPEDE A COMERCIALIZAÇÃO DE BENS OU PRODUTOS. IMPEDE AS NEGOCIAÇÕES DE COMPRA E VENDA.</a:t>
            </a:r>
            <a:endParaRPr lang="pt-BR" sz="1600" b="1" dirty="0"/>
          </a:p>
        </p:txBody>
      </p:sp>
      <p:sp>
        <p:nvSpPr>
          <p:cNvPr id="7" name="CaixaDeTexto 6"/>
          <p:cNvSpPr txBox="1"/>
          <p:nvPr/>
        </p:nvSpPr>
        <p:spPr>
          <a:xfrm>
            <a:off x="-15201" y="2345978"/>
            <a:ext cx="9128799" cy="1569660"/>
          </a:xfrm>
          <a:prstGeom prst="rect">
            <a:avLst/>
          </a:prstGeom>
          <a:noFill/>
        </p:spPr>
        <p:txBody>
          <a:bodyPr wrap="square" rtlCol="0">
            <a:spAutoFit/>
          </a:bodyPr>
          <a:lstStyle/>
          <a:p>
            <a:pPr algn="just"/>
            <a:r>
              <a:rPr lang="pt-BR" sz="1600" b="1" dirty="0" smtClean="0"/>
              <a:t>COMPRAR E VENDER NUNCA FOI ALGO ERRADO OU PECAMINOSO DE SE PRATICAR, A NÃO SER QUE A COMPRA E A VENDA SEJA ILÍCITA, ILEGAL, DE ALGO QUE É PROIBIDO COMERCIALIZAR, COMO POR EXEMPLO DROGAS ETC. PORTANTO, QUE MAL HÁ EM COMPRAR E VENDER, SE ISSO  JÁ É PERMITIDO LEGALMENTE? PORQUE SOMENTE OS DETENTORES DA MARCA DA BESTA PODERÃO COMERCIALIZAR, JÁ QUE NÃO É, E NUNCA FOI PROIBIDA A COMERCIALIZAÇÃO?  VEJA QUE A MARCA SE TORNA UMA ESPÉCIE DE AUTORIZAÇÃO PARA COMERCIALIZAÇÃO, PARA PODER COMPRAR E VENDER.</a:t>
            </a:r>
            <a:endParaRPr lang="pt-BR" sz="1600" b="1" dirty="0"/>
          </a:p>
        </p:txBody>
      </p:sp>
      <p:sp>
        <p:nvSpPr>
          <p:cNvPr id="8" name="CaixaDeTexto 7"/>
          <p:cNvSpPr txBox="1"/>
          <p:nvPr/>
        </p:nvSpPr>
        <p:spPr>
          <a:xfrm>
            <a:off x="-30402" y="3975520"/>
            <a:ext cx="9144000" cy="830997"/>
          </a:xfrm>
          <a:prstGeom prst="rect">
            <a:avLst/>
          </a:prstGeom>
          <a:noFill/>
        </p:spPr>
        <p:txBody>
          <a:bodyPr wrap="square" rtlCol="0">
            <a:spAutoFit/>
          </a:bodyPr>
          <a:lstStyle/>
          <a:p>
            <a:pPr algn="just"/>
            <a:r>
              <a:rPr lang="pt-BR" sz="1600" b="1" dirty="0" smtClean="0"/>
              <a:t>SE A MARCA NÃO É FÍSICA E A COMERCIALIZAÇÃO NÃO É PROIBIDA ESTANDO DENTRO DA LEGALIDADE, QUE TIPO DE COMÉRCIO ESTA ASSOCIADO A MARCA DA BESTA, QUE SERÁ VEDADO, NÃO SERÁ PERMITIDO AOS QUE NÃO POSSUEM A FAMOSA MARCA?</a:t>
            </a:r>
            <a:endParaRPr lang="pt-BR" sz="1600" b="1" dirty="0"/>
          </a:p>
        </p:txBody>
      </p:sp>
      <p:sp>
        <p:nvSpPr>
          <p:cNvPr id="9" name="CaixaDeTexto 8"/>
          <p:cNvSpPr txBox="1"/>
          <p:nvPr/>
        </p:nvSpPr>
        <p:spPr>
          <a:xfrm>
            <a:off x="17686" y="4998912"/>
            <a:ext cx="9144000" cy="1815882"/>
          </a:xfrm>
          <a:prstGeom prst="rect">
            <a:avLst/>
          </a:prstGeom>
          <a:noFill/>
        </p:spPr>
        <p:txBody>
          <a:bodyPr wrap="square" rtlCol="0">
            <a:spAutoFit/>
          </a:bodyPr>
          <a:lstStyle/>
          <a:p>
            <a:pPr algn="just"/>
            <a:r>
              <a:rPr lang="pt-BR" sz="1600" b="1" dirty="0" smtClean="0"/>
              <a:t>PARA QUE AS PESSOAS EM TODO O MUNDO  SEJAM PROIBIDAS DE COMERCIALIZAREM SE NÃO TIVEREM A MARCA DA BESTA, SERIA NECESSÁRIO ALGUM DECRETO, ALGUMA LEI ESPECIFICA PARA ESTA FINALIDADE, O QUE EVIDENCIARIA O FATO E O ATO COMO A MARCA DA BESTA, ISSO POR SI SÓ, É UM CONTRASENSO, VISTO QUE O OBJETIVO DO DRAGÃO É ENGANAR O MAIOR NÚMERO DE PESSOAS EM TODO O MUNDO.  SERIA NECESSÁRIO TAMBÉM A CRIAÇÃO DE UM ÚNICO GOVERNANTE COM SOBERANIA MUNDIAL, O QUE, COMO JÁ VIMOS NÃO SERÁ POSSIVEL SEGUNDO O RELATO DO SONHO DA ESTÁTUA E A VISÃO DOS 4 ANIMAIS, EXCETO SE ESTAS PROFECIAS FALHAREM.  </a:t>
            </a:r>
            <a:endParaRPr lang="pt-BR" sz="1600" b="1" dirty="0"/>
          </a:p>
        </p:txBody>
      </p:sp>
    </p:spTree>
    <p:extLst>
      <p:ext uri="{BB962C8B-B14F-4D97-AF65-F5344CB8AC3E}">
        <p14:creationId xmlns:p14="http://schemas.microsoft.com/office/powerpoint/2010/main" val="25293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44000" cy="114300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6" name="CaixaDeTexto 5"/>
          <p:cNvSpPr txBox="1"/>
          <p:nvPr/>
        </p:nvSpPr>
        <p:spPr>
          <a:xfrm>
            <a:off x="-19882" y="1268760"/>
            <a:ext cx="9163882" cy="1384995"/>
          </a:xfrm>
          <a:prstGeom prst="rect">
            <a:avLst/>
          </a:prstGeom>
          <a:noFill/>
        </p:spPr>
        <p:txBody>
          <a:bodyPr wrap="square" rtlCol="0">
            <a:spAutoFit/>
          </a:bodyPr>
          <a:lstStyle/>
          <a:p>
            <a:pPr algn="just"/>
            <a:r>
              <a:rPr lang="pt-BR" sz="1400" b="1" dirty="0" smtClean="0"/>
              <a:t>VEJA OUTRO CONTRASSENSO NA QUAL AS PESSOAS NÃO SE LIGAM,  SE FOSSE VERDADE A UNIFICAÇÃO DO MUNDO, ISSO JÁ SERIA SINAL PARA OS CRISTÃOS DE QUE O FIM CHEGOU DE FATO E ENTÃO HAVERIA UM AVIVAMENTO TAL QUAL NUNCA HOUVE ANTES, O QUE É ALGO QUE O DIABO COM CERTEZA NÃO DESEJA QUE ACONTEÇA. ALEM DISSO, SE A MARCA É ALGO QUE SE POSSA IDENTIFICAR VISIVELMENTE,  YAUSHA ESTARIA ENGANANDO SEUS DISCIPULOS AO LHES FALAR A PARABOLA DO TRIGO E DO JOIO, QUE NÃO PODEM SER IDENTIFICADOS E SÓ SERÃO SEPARADOS NO DIA DA COLHEITA. </a:t>
            </a:r>
            <a:endParaRPr lang="pt-BR" sz="1400" b="1" dirty="0"/>
          </a:p>
        </p:txBody>
      </p:sp>
      <p:sp>
        <p:nvSpPr>
          <p:cNvPr id="8" name="CaixaDeTexto 7"/>
          <p:cNvSpPr txBox="1"/>
          <p:nvPr/>
        </p:nvSpPr>
        <p:spPr>
          <a:xfrm>
            <a:off x="0" y="2653755"/>
            <a:ext cx="9144000" cy="954107"/>
          </a:xfrm>
          <a:prstGeom prst="rect">
            <a:avLst/>
          </a:prstGeom>
          <a:noFill/>
        </p:spPr>
        <p:txBody>
          <a:bodyPr wrap="square" rtlCol="0">
            <a:spAutoFit/>
          </a:bodyPr>
          <a:lstStyle/>
          <a:p>
            <a:pPr algn="just"/>
            <a:r>
              <a:rPr lang="pt-BR" sz="1400" b="1" dirty="0" smtClean="0"/>
              <a:t>SE A MARCA NÃO É FÍSICA E VISÍVEL AOS OLHOS HUMANOS, LOGO É UMA MARCA ESPIRITUAL QUE APENAS OLHOS ESPIRITUAIS CONSEGUEM ENXERGAR. E SE A MARCA É ESPIRITUAL PORQUE A PARTE QUE FALA DA PROIBIÇÃO DE COMPRAR E VENDER SERIA LITERAL? PORQUE NÃO SERIA TAMBÉM ALGO  QUE PRECISAMOS ENTENDER DE FORMA ESPIRITUAL?  E SE É ESPIRITUAL O QUE PODERIA SER?</a:t>
            </a:r>
            <a:endParaRPr lang="pt-BR" sz="1400" b="1" dirty="0"/>
          </a:p>
        </p:txBody>
      </p:sp>
      <p:sp>
        <p:nvSpPr>
          <p:cNvPr id="9" name="Retângulo 8"/>
          <p:cNvSpPr/>
          <p:nvPr/>
        </p:nvSpPr>
        <p:spPr>
          <a:xfrm>
            <a:off x="13916" y="3672840"/>
            <a:ext cx="9144000" cy="307777"/>
          </a:xfrm>
          <a:prstGeom prst="rect">
            <a:avLst/>
          </a:prstGeom>
        </p:spPr>
        <p:txBody>
          <a:bodyPr wrap="square">
            <a:spAutoFit/>
          </a:bodyPr>
          <a:lstStyle/>
          <a:p>
            <a:r>
              <a:rPr lang="pt-BR" sz="1400" b="1" dirty="0" smtClean="0"/>
              <a:t>DT. 23: 5 E DT. 31: 12-16 - BALAÃO SE VENDEU AOS MOABITAS, NEGOCIOU SEU DOM PROFÉTICO.</a:t>
            </a:r>
            <a:endParaRPr lang="pt-BR" sz="1400" b="1" dirty="0"/>
          </a:p>
        </p:txBody>
      </p:sp>
      <p:sp>
        <p:nvSpPr>
          <p:cNvPr id="10" name="Retângulo 9"/>
          <p:cNvSpPr/>
          <p:nvPr/>
        </p:nvSpPr>
        <p:spPr>
          <a:xfrm>
            <a:off x="-22615" y="4047879"/>
            <a:ext cx="9144000" cy="307777"/>
          </a:xfrm>
          <a:prstGeom prst="rect">
            <a:avLst/>
          </a:prstGeom>
        </p:spPr>
        <p:txBody>
          <a:bodyPr wrap="square">
            <a:spAutoFit/>
          </a:bodyPr>
          <a:lstStyle/>
          <a:p>
            <a:r>
              <a:rPr lang="pt-BR" sz="1400" b="1" dirty="0" smtClean="0"/>
              <a:t>JR. 2: 11 - O POVO DE YSRAYAUH (ISRAEL) SE VENDEU PARA IDOLATRIA, NEGOCIOU SUA FÉ</a:t>
            </a:r>
            <a:endParaRPr lang="pt-BR" sz="1400" b="1" dirty="0"/>
          </a:p>
        </p:txBody>
      </p:sp>
      <p:sp>
        <p:nvSpPr>
          <p:cNvPr id="11" name="CaixaDeTexto 10"/>
          <p:cNvSpPr txBox="1"/>
          <p:nvPr/>
        </p:nvSpPr>
        <p:spPr>
          <a:xfrm>
            <a:off x="-19882" y="4489199"/>
            <a:ext cx="9036496" cy="738664"/>
          </a:xfrm>
          <a:prstGeom prst="rect">
            <a:avLst/>
          </a:prstGeom>
          <a:noFill/>
        </p:spPr>
        <p:txBody>
          <a:bodyPr wrap="square" rtlCol="0">
            <a:spAutoFit/>
          </a:bodyPr>
          <a:lstStyle/>
          <a:p>
            <a:pPr algn="just"/>
            <a:r>
              <a:rPr lang="pt-BR" sz="1400" b="1" dirty="0" smtClean="0"/>
              <a:t>MT. 27: 3 – “ENTÃO JUDAS, O QUE O TRAÍRA, VENDO QUE FORA CONDENADO, TROUXE, ARREPENDIDO, AS TRINTA MOEDAS DE PRATA AOS PRÍNCIPES DOS SACERDOTES E AOS ANCIÃOS”, -  O QUE “JUDAS” VENDEU POR 30 MOEDAS DE PRATA? O QUE NA VERDADE “JUDAS” TROCOU POR 30 MOEDAS DE PRATA? </a:t>
            </a:r>
            <a:endParaRPr lang="pt-BR" sz="1400" b="1" dirty="0"/>
          </a:p>
        </p:txBody>
      </p:sp>
      <p:sp>
        <p:nvSpPr>
          <p:cNvPr id="12" name="Retângulo 11"/>
          <p:cNvSpPr/>
          <p:nvPr/>
        </p:nvSpPr>
        <p:spPr>
          <a:xfrm>
            <a:off x="662" y="5355566"/>
            <a:ext cx="9130084" cy="523220"/>
          </a:xfrm>
          <a:prstGeom prst="rect">
            <a:avLst/>
          </a:prstGeom>
        </p:spPr>
        <p:txBody>
          <a:bodyPr wrap="square">
            <a:spAutoFit/>
          </a:bodyPr>
          <a:lstStyle/>
          <a:p>
            <a:pPr algn="just"/>
            <a:r>
              <a:rPr lang="pt-BR" sz="1400" dirty="0" smtClean="0"/>
              <a:t>PV. 17: 16 - </a:t>
            </a:r>
            <a:r>
              <a:rPr lang="pt-BR" sz="1400" b="1" u="sng" dirty="0" smtClean="0"/>
              <a:t>DE QUE SERVIRIA O PREÇO </a:t>
            </a:r>
            <a:r>
              <a:rPr lang="pt-BR" sz="1400" dirty="0" smtClean="0"/>
              <a:t>NA MÃO DO TOLO PARA </a:t>
            </a:r>
            <a:r>
              <a:rPr lang="pt-BR" sz="1400" b="1" u="sng" dirty="0" smtClean="0"/>
              <a:t>COMPRAR SABEDORIA</a:t>
            </a:r>
            <a:r>
              <a:rPr lang="pt-BR" sz="1400" dirty="0" smtClean="0"/>
              <a:t>, VISTO QUE NÃO TEM ENTENDIMENTO?</a:t>
            </a:r>
            <a:endParaRPr lang="pt-BR" sz="1400" dirty="0"/>
          </a:p>
        </p:txBody>
      </p:sp>
      <p:sp>
        <p:nvSpPr>
          <p:cNvPr id="13" name="Retângulo 12"/>
          <p:cNvSpPr/>
          <p:nvPr/>
        </p:nvSpPr>
        <p:spPr>
          <a:xfrm>
            <a:off x="-22615" y="6021288"/>
            <a:ext cx="9166615" cy="523220"/>
          </a:xfrm>
          <a:prstGeom prst="rect">
            <a:avLst/>
          </a:prstGeom>
        </p:spPr>
        <p:txBody>
          <a:bodyPr wrap="square">
            <a:spAutoFit/>
          </a:bodyPr>
          <a:lstStyle/>
          <a:p>
            <a:r>
              <a:rPr lang="pt-BR" sz="1400" dirty="0" smtClean="0"/>
              <a:t>I REIS 21:25 - PORÉM </a:t>
            </a:r>
            <a:r>
              <a:rPr lang="pt-BR" sz="1400" b="1" u="sng" dirty="0" smtClean="0"/>
              <a:t>NINGUÉM FORA COMO ACABE, QUE SE VENDERA</a:t>
            </a:r>
            <a:r>
              <a:rPr lang="pt-BR" sz="1400" dirty="0" smtClean="0"/>
              <a:t> PARA FAZER O QUE ERA MAU AOS OLHOS DO YHWH “SENHOR”; PORQUE JEZABEL, SUA MULHER, O INCITAVA.</a:t>
            </a:r>
            <a:endParaRPr lang="pt-BR" sz="1400" dirty="0"/>
          </a:p>
        </p:txBody>
      </p:sp>
    </p:spTree>
    <p:extLst>
      <p:ext uri="{BB962C8B-B14F-4D97-AF65-F5344CB8AC3E}">
        <p14:creationId xmlns:p14="http://schemas.microsoft.com/office/powerpoint/2010/main" val="32191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44000" cy="114300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7" name="Retângulo 6"/>
          <p:cNvSpPr/>
          <p:nvPr/>
        </p:nvSpPr>
        <p:spPr>
          <a:xfrm>
            <a:off x="-1" y="1340768"/>
            <a:ext cx="9101503" cy="1815882"/>
          </a:xfrm>
          <a:prstGeom prst="rect">
            <a:avLst/>
          </a:prstGeom>
        </p:spPr>
        <p:txBody>
          <a:bodyPr wrap="square">
            <a:spAutoFit/>
          </a:bodyPr>
          <a:lstStyle/>
          <a:p>
            <a:pPr algn="just"/>
            <a:r>
              <a:rPr lang="pt-BR" sz="1400" dirty="0" smtClean="0"/>
              <a:t>HB. 12:16 - E NINGUÉM SEJA DEVASSO, OU PROFANO, </a:t>
            </a:r>
            <a:r>
              <a:rPr lang="pt-BR" sz="1400" b="1" u="sng" dirty="0" smtClean="0"/>
              <a:t>COMO ESAÚ, QUE POR UMA REFEIÇÃO VENDEU O SEU DIREITO DE PRIMOGENITURA.</a:t>
            </a:r>
          </a:p>
          <a:p>
            <a:pPr algn="just"/>
            <a:endParaRPr lang="pt-BR" sz="1400" dirty="0" smtClean="0"/>
          </a:p>
          <a:p>
            <a:pPr algn="just"/>
            <a:r>
              <a:rPr lang="pt-BR" sz="1400" dirty="0" smtClean="0"/>
              <a:t>VEJA BEM, (ESAÚ) DESPREZOU A SUA PRIMOGENITURA PORQUE NUM DADO MOMENTO, A FOME PASSOU A TER MAIS VALOR, QUE A BÊNÇÃO DA PRIMOGENITURA. SE VOCÊ TAMBÉM, VALORIZA SUAS NECESSIDADES FÍSICAS E SUAS POSSES MATERIAIS, MUITO MAIS QUE SUA SALVAÇÃO, ISTO SIGNIFICA QUE SUA PESSOA É POTENCIALMENTE CANDIDATA A RECEBER A MARCA DA BESTA, PARA QUE POSSA CONTINUAR COMPRANDO OU VENDENDO, ENFIM, NEGOCIANDO SUA FÉ, SEUS VALORES MORAIS E ÉTICOS E SUA SALVAÇÃO</a:t>
            </a:r>
            <a:endParaRPr lang="pt-BR" sz="1400" dirty="0"/>
          </a:p>
        </p:txBody>
      </p:sp>
      <p:sp>
        <p:nvSpPr>
          <p:cNvPr id="8" name="Retângulo 7"/>
          <p:cNvSpPr/>
          <p:nvPr/>
        </p:nvSpPr>
        <p:spPr>
          <a:xfrm>
            <a:off x="-1" y="3284984"/>
            <a:ext cx="9101502" cy="1384995"/>
          </a:xfrm>
          <a:prstGeom prst="rect">
            <a:avLst/>
          </a:prstGeom>
        </p:spPr>
        <p:txBody>
          <a:bodyPr wrap="square">
            <a:spAutoFit/>
          </a:bodyPr>
          <a:lstStyle/>
          <a:p>
            <a:r>
              <a:rPr lang="pt-BR" sz="1400" dirty="0" smtClean="0"/>
              <a:t>ISAÍAS 55:1 - Ó </a:t>
            </a:r>
            <a:r>
              <a:rPr lang="pt-BR" sz="1400" b="1" dirty="0" smtClean="0"/>
              <a:t>VÓS, TODOS OS QUE TENDES SEDE</a:t>
            </a:r>
            <a:r>
              <a:rPr lang="pt-BR" sz="1400" dirty="0" smtClean="0"/>
              <a:t>, VINDE ÀS ÁGUAS, E OS QUE NÃO TENDES DINHEIRO, </a:t>
            </a:r>
            <a:r>
              <a:rPr lang="pt-BR" sz="1400" b="1" u="sng" dirty="0" smtClean="0"/>
              <a:t>VINDE, COMPRAI, E COMEI; SIM, VINDE, COMPRAI, SEM DINHEIRO E SEM PREÇO, VINHO E LEITE.</a:t>
            </a:r>
          </a:p>
          <a:p>
            <a:endParaRPr lang="pt-BR" sz="1400" dirty="0" smtClean="0"/>
          </a:p>
          <a:p>
            <a:pPr algn="just"/>
            <a:r>
              <a:rPr lang="pt-BR" sz="1400" dirty="0" smtClean="0"/>
              <a:t>O QUE SIGNIFICA O VINHO E O LEITE? PORQUE PODEM SER COMPRADOS SEM DINHEIRO, ISTO É, SEM PAPEL MOEDA? ESTAMOS SEM DÚVIDA ALGUMA, OBSERVANDO UMA FIGURA DE LINGUAGEM ONDE O LEITE E O VINHO SÃO SIMBÓLICOS E POSSUEM SIGNIFICADOS ESPIRITUAIS, POR ISSO, PODEM SER COMPRADOS SEM DINHEIRO.</a:t>
            </a:r>
            <a:endParaRPr lang="pt-BR" sz="1400" dirty="0"/>
          </a:p>
        </p:txBody>
      </p:sp>
      <p:sp>
        <p:nvSpPr>
          <p:cNvPr id="9" name="Retângulo 8"/>
          <p:cNvSpPr/>
          <p:nvPr/>
        </p:nvSpPr>
        <p:spPr>
          <a:xfrm>
            <a:off x="2858" y="4810085"/>
            <a:ext cx="9144000" cy="2031325"/>
          </a:xfrm>
          <a:prstGeom prst="rect">
            <a:avLst/>
          </a:prstGeom>
        </p:spPr>
        <p:txBody>
          <a:bodyPr wrap="square">
            <a:spAutoFit/>
          </a:bodyPr>
          <a:lstStyle/>
          <a:p>
            <a:pPr algn="just"/>
            <a:r>
              <a:rPr lang="pt-BR" sz="1400" dirty="0" smtClean="0"/>
              <a:t>MATEUS 25:8-10 - E AS LOUCAS DISSERAM ÀS PRUDENTES: DAI-NOS DO VOSSO AZEITE, PORQUE AS NOSSAS LÂMPADAS SE APAGAM. MAS AS PRUDENTES RESPONDERAM, DIZENDO: NÃO SEJA CASO QUE NOS FALTE A NÓS E A VÓS, </a:t>
            </a:r>
            <a:r>
              <a:rPr lang="pt-BR" sz="1400" b="1" u="sng" dirty="0" smtClean="0"/>
              <a:t>IDE ANTES AOS QUE O VENDEM, E COMPRAI-O PARA VÓS</a:t>
            </a:r>
            <a:r>
              <a:rPr lang="pt-BR" sz="1400" dirty="0" smtClean="0"/>
              <a:t>. E, TENDO ELAS IDO COMPRÁ-LO, CHEGOU O ESPOSO, E AS QUE ESTAVAM PREPARADAS ENTRARAM COM ELE PARA AS BODAS, E FECHOU-SE A PORTA.</a:t>
            </a:r>
          </a:p>
          <a:p>
            <a:endParaRPr lang="pt-BR" sz="1400" dirty="0" smtClean="0"/>
          </a:p>
          <a:p>
            <a:pPr algn="just"/>
            <a:r>
              <a:rPr lang="pt-BR" sz="1400" dirty="0" smtClean="0"/>
              <a:t>ESTA PARÁBOLA RETRATA EXATAMENTE O QUE OCORRERÁ QUANDO FOR FINALIZADO TANTO O SELAMENTO DOS ELEITOS, ESTES, NÃO COMPRAM E NEM SE VENDEM, DIFERENTEMENTE DOS QUE RECEBERAM A MARCA DA BESTA, QUE NADA MAIS É DO QUE O SELAMENTO DAQUELES QUE SE DECIDIRAM PELO REINO DAS TREVAS. ESTES NEGOCIAM A FÉ, COMO ACABE E ESAÚ, VENDEM-SE E SÃO COMPRADOS, PORQUE SEUS VALORES NÃO SÃO ESPIRITUAIS E SIM MATERIAIS.</a:t>
            </a:r>
            <a:endParaRPr lang="pt-BR" sz="1400" dirty="0"/>
          </a:p>
        </p:txBody>
      </p:sp>
    </p:spTree>
    <p:extLst>
      <p:ext uri="{BB962C8B-B14F-4D97-AF65-F5344CB8AC3E}">
        <p14:creationId xmlns:p14="http://schemas.microsoft.com/office/powerpoint/2010/main" val="8164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down)">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177923" cy="1143000"/>
          </a:xfrm>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pt-BR" dirty="0" smtClean="0"/>
              <a:t>DECIFRANDO A MARCA BESTA DE AP. 13 666</a:t>
            </a:r>
            <a:endParaRPr lang="pt-BR" dirty="0"/>
          </a:p>
        </p:txBody>
      </p:sp>
      <p:sp>
        <p:nvSpPr>
          <p:cNvPr id="6" name="CaixaDeTexto 5"/>
          <p:cNvSpPr txBox="1"/>
          <p:nvPr/>
        </p:nvSpPr>
        <p:spPr>
          <a:xfrm>
            <a:off x="0" y="1268760"/>
            <a:ext cx="9144000" cy="1384995"/>
          </a:xfrm>
          <a:prstGeom prst="rect">
            <a:avLst/>
          </a:prstGeom>
          <a:noFill/>
        </p:spPr>
        <p:txBody>
          <a:bodyPr wrap="square" rtlCol="0">
            <a:spAutoFit/>
          </a:bodyPr>
          <a:lstStyle/>
          <a:p>
            <a:pPr algn="just"/>
            <a:r>
              <a:rPr lang="pt-BR" sz="1400" b="1" dirty="0" smtClean="0"/>
              <a:t>VEJA QUE PARA DAN`YAUH (DANIEL) E SEUS AMIGOS FOI REQUERIDO TESTES DE FIDELIDADE QUE PUNHAM A PROVA A LEALDADE AO CRIADOR OU AOS HOMENS. ADORAÇÃO A IMAGEM FEITA PELO REI NABUCODONOZOR E A PROIBIÇÃO DE REALIZAR ORAÇÕES A QUALQUER DIVINDADE EXCETO AS PETIÇÕES AO REI. </a:t>
            </a:r>
            <a:r>
              <a:rPr lang="pt-BR" sz="1400" b="1" dirty="0" err="1" smtClean="0"/>
              <a:t>Dn</a:t>
            </a:r>
            <a:r>
              <a:rPr lang="pt-BR" sz="1400" b="1" dirty="0" smtClean="0"/>
              <a:t>. 6: 1-29.</a:t>
            </a:r>
          </a:p>
          <a:p>
            <a:pPr algn="just"/>
            <a:endParaRPr lang="pt-BR" sz="1400" b="1" dirty="0"/>
          </a:p>
          <a:p>
            <a:pPr algn="just"/>
            <a:r>
              <a:rPr lang="pt-BR" sz="1400" b="1" dirty="0" smtClean="0"/>
              <a:t>PEDROS E OS DEMAIS APOSTOLOS TAMBÉM FORAM DA MESMA FORMA PROVADOS. PROIBIDOS DE PREGAR O EVANGELHO E ANUNICIAR O NOME DO SALVADOR YAUSHA, ELES DISSERAM; At.  5: 25-41</a:t>
            </a:r>
            <a:endParaRPr lang="pt-BR" sz="1400" b="1" dirty="0"/>
          </a:p>
        </p:txBody>
      </p:sp>
      <p:sp>
        <p:nvSpPr>
          <p:cNvPr id="7" name="Retângulo 6"/>
          <p:cNvSpPr/>
          <p:nvPr/>
        </p:nvSpPr>
        <p:spPr>
          <a:xfrm>
            <a:off x="-8181" y="3094087"/>
            <a:ext cx="9144000" cy="523220"/>
          </a:xfrm>
          <a:prstGeom prst="rect">
            <a:avLst/>
          </a:prstGeom>
        </p:spPr>
        <p:txBody>
          <a:bodyPr wrap="square">
            <a:spAutoFit/>
          </a:bodyPr>
          <a:lstStyle/>
          <a:p>
            <a:pPr algn="just"/>
            <a:r>
              <a:rPr lang="pt-BR" sz="1400" b="1" dirty="0" smtClean="0"/>
              <a:t>ENTÃO, PEDRO E OS DEMAIS APÓSTOLOS AFIRMARAM: ANTES, IMPORTA OBEDECER A ELOHYM (D`US) DO QUE AOS HOMENS. ATOS 5: 29.</a:t>
            </a:r>
            <a:endParaRPr lang="pt-BR" sz="1400" b="1" dirty="0"/>
          </a:p>
        </p:txBody>
      </p:sp>
      <p:sp>
        <p:nvSpPr>
          <p:cNvPr id="8" name="CaixaDeTexto 7"/>
          <p:cNvSpPr txBox="1"/>
          <p:nvPr/>
        </p:nvSpPr>
        <p:spPr>
          <a:xfrm>
            <a:off x="-8181" y="3987688"/>
            <a:ext cx="9144000" cy="1600438"/>
          </a:xfrm>
          <a:prstGeom prst="rect">
            <a:avLst/>
          </a:prstGeom>
          <a:noFill/>
        </p:spPr>
        <p:txBody>
          <a:bodyPr wrap="square" rtlCol="0">
            <a:spAutoFit/>
          </a:bodyPr>
          <a:lstStyle/>
          <a:p>
            <a:pPr algn="just"/>
            <a:r>
              <a:rPr lang="pt-BR" sz="1400" b="1" dirty="0" smtClean="0"/>
              <a:t>SATANÁS ESTÁ CONDUZINDO ALGUNS EVENTOS NO MUNDO PARA QUE AS PESSOAS IMAGINEN E CREIAM EXATAMENTE COMO ELE ASSIM ESPERA QUE O FAÇAM. SIM, A PROFECIA FALA DA MARCA DA BESTA EM TODO O MUNDO, MAS ISSO NÃO SIGNIFICA QUE O MUNDO ESTARÁ UNIFICADO PARA QUE ASSIM ACONTEÇA. A MARCA DA BESTA 666 O NÚMERO DO SEU NOME (BABILÔNIA) COMO SE PODE VER É UMA SINALIZAÇÃO ESPIRITUAL QUE JÁ OCORRE DESDE O INICIO E ORIGEM DO REINO DA BABILÔNIA COM NINRODE, POIS, AO FINAL DA VIDA DE CADA PESSOA, ESTA ESTARÁ SINALIZADO COMO SERVA FIEL AO CRIADOR OU SERVA INFIEL QUE SERVE APENAS A SI MESMA OU AO BESTA E AO DRAGÃO, A QUEM ACREDITOU SER CAPAZ DE SALVA-LA. DA MESMA FORMA QUE FEZ NINRODE COM A SUGESTÃO DA TORRE DE BAVEL </a:t>
            </a:r>
            <a:endParaRPr lang="pt-BR" sz="1400" b="1" dirty="0"/>
          </a:p>
        </p:txBody>
      </p:sp>
      <p:sp>
        <p:nvSpPr>
          <p:cNvPr id="9" name="CaixaDeTexto 8"/>
          <p:cNvSpPr txBox="1"/>
          <p:nvPr/>
        </p:nvSpPr>
        <p:spPr>
          <a:xfrm>
            <a:off x="0" y="5877272"/>
            <a:ext cx="9144000" cy="738664"/>
          </a:xfrm>
          <a:prstGeom prst="rect">
            <a:avLst/>
          </a:prstGeom>
          <a:noFill/>
        </p:spPr>
        <p:txBody>
          <a:bodyPr wrap="square" rtlCol="0">
            <a:spAutoFit/>
          </a:bodyPr>
          <a:lstStyle/>
          <a:p>
            <a:pPr algn="just"/>
            <a:r>
              <a:rPr lang="pt-BR" sz="1400" b="1" dirty="0" smtClean="0"/>
              <a:t>MUITOS SERÃO PEGOS DE SURPRESA QUANDO O FILHO DO HOMEM APARECER NAS NUVENS DOS CEUS, COM PODER E GRANDE GLÓRIA, PORQUE ESTARÃO AGUARDANDO AINDA UM MUNDO UNIFICADO E UM ANTI-MASHIACH GOVERNANDO ESSE MUNDO.  AQUI ENCERRAMOS ESTE ASSUNTO. QUEM LÊ ENTENDA.</a:t>
            </a:r>
            <a:endParaRPr lang="pt-BR" sz="1400" b="1" dirty="0"/>
          </a:p>
        </p:txBody>
      </p:sp>
    </p:spTree>
    <p:extLst>
      <p:ext uri="{BB962C8B-B14F-4D97-AF65-F5344CB8AC3E}">
        <p14:creationId xmlns:p14="http://schemas.microsoft.com/office/powerpoint/2010/main" val="21816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0" y="32405"/>
            <a:ext cx="9144000" cy="1143000"/>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smtClean="0">
                <a:solidFill>
                  <a:schemeClr val="bg1"/>
                </a:solidFill>
              </a:rPr>
              <a:t>A DIFERENÇA NÃO OBSERVADA ENTRE OS DOIS CHIFRES PEQUENOS TRATADOS COMO IGUAIS. </a:t>
            </a:r>
            <a:endParaRPr lang="pt-BR" sz="3600" dirty="0">
              <a:solidFill>
                <a:schemeClr val="bg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39" y="1196752"/>
            <a:ext cx="7548330" cy="5661248"/>
          </a:xfrm>
          <a:prstGeom prst="rect">
            <a:avLst/>
          </a:prstGeom>
        </p:spPr>
      </p:pic>
      <p:sp>
        <p:nvSpPr>
          <p:cNvPr id="6" name="CaixaDeTexto 5"/>
          <p:cNvSpPr txBox="1"/>
          <p:nvPr/>
        </p:nvSpPr>
        <p:spPr>
          <a:xfrm>
            <a:off x="0" y="1223174"/>
            <a:ext cx="9144000" cy="584775"/>
          </a:xfrm>
          <a:prstGeom prst="rect">
            <a:avLst/>
          </a:prstGeom>
          <a:solidFill>
            <a:schemeClr val="tx1"/>
          </a:solidFill>
        </p:spPr>
        <p:txBody>
          <a:bodyPr wrap="square" rtlCol="0">
            <a:spAutoFit/>
          </a:bodyPr>
          <a:lstStyle/>
          <a:p>
            <a:r>
              <a:rPr lang="pt-BR" sz="3200" b="1" dirty="0" smtClean="0">
                <a:solidFill>
                  <a:schemeClr val="bg1"/>
                </a:solidFill>
              </a:rPr>
              <a:t>O CHIFRE OU PONTA PEQUENA DE DANIEL 7: 8, 23-27</a:t>
            </a:r>
            <a:endParaRPr lang="pt-BR" sz="3200" b="1" dirty="0">
              <a:solidFill>
                <a:schemeClr val="bg1"/>
              </a:solidFill>
            </a:endParaRPr>
          </a:p>
        </p:txBody>
      </p:sp>
      <p:sp>
        <p:nvSpPr>
          <p:cNvPr id="7" name="CaixaDeTexto 6"/>
          <p:cNvSpPr txBox="1"/>
          <p:nvPr/>
        </p:nvSpPr>
        <p:spPr>
          <a:xfrm>
            <a:off x="2102336" y="6459317"/>
            <a:ext cx="4824536" cy="369332"/>
          </a:xfrm>
          <a:prstGeom prst="rect">
            <a:avLst/>
          </a:prstGeom>
          <a:solidFill>
            <a:schemeClr val="tx1"/>
          </a:solidFill>
        </p:spPr>
        <p:txBody>
          <a:bodyPr wrap="square" rtlCol="0">
            <a:spAutoFit/>
          </a:bodyPr>
          <a:lstStyle/>
          <a:p>
            <a:r>
              <a:rPr lang="pt-BR" b="1" dirty="0" smtClean="0">
                <a:solidFill>
                  <a:schemeClr val="bg1"/>
                </a:solidFill>
              </a:rPr>
              <a:t>SURGIMENTO DO SISTEMA PAPAL DE GOVERNO</a:t>
            </a:r>
            <a:endParaRPr lang="pt-BR" b="1" dirty="0">
              <a:solidFill>
                <a:schemeClr val="bg1"/>
              </a:solidFill>
            </a:endParaRPr>
          </a:p>
        </p:txBody>
      </p:sp>
    </p:spTree>
    <p:extLst>
      <p:ext uri="{BB962C8B-B14F-4D97-AF65-F5344CB8AC3E}">
        <p14:creationId xmlns:p14="http://schemas.microsoft.com/office/powerpoint/2010/main" val="2373376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0" y="1341"/>
            <a:ext cx="9144000" cy="1143000"/>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smtClean="0">
                <a:solidFill>
                  <a:schemeClr val="bg1"/>
                </a:solidFill>
              </a:rPr>
              <a:t>A DIFERENÇA NÃO OBSERVADA ENTRE OS DOIS CHIFRES PEQUENOS TRATADOS COMO IGUAIS. </a:t>
            </a:r>
            <a:endParaRPr lang="pt-BR" sz="3600" dirty="0">
              <a:solidFill>
                <a:schemeClr val="bg1"/>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 y="1131479"/>
            <a:ext cx="9144000" cy="5643992"/>
          </a:xfrm>
          <a:prstGeom prst="rect">
            <a:avLst/>
          </a:prstGeom>
        </p:spPr>
      </p:pic>
      <p:sp>
        <p:nvSpPr>
          <p:cNvPr id="9" name="CaixaDeTexto 8"/>
          <p:cNvSpPr txBox="1"/>
          <p:nvPr/>
        </p:nvSpPr>
        <p:spPr>
          <a:xfrm>
            <a:off x="107504" y="5770130"/>
            <a:ext cx="2880320" cy="954107"/>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pt-BR" sz="1400" b="1" dirty="0" smtClean="0"/>
              <a:t>1 BODE COM UM </a:t>
            </a:r>
            <a:r>
              <a:rPr lang="pt-BR" sz="1400" b="1" dirty="0"/>
              <a:t>CHIFRE NOTÁVEL </a:t>
            </a:r>
          </a:p>
          <a:p>
            <a:pPr algn="ctr"/>
            <a:r>
              <a:rPr lang="pt-BR" sz="1400" b="1" dirty="0" smtClean="0"/>
              <a:t>O CHIFRE NOTÁVEL O PRIMEIRO REI</a:t>
            </a:r>
            <a:endParaRPr lang="pt-BR" sz="1400" b="1" dirty="0"/>
          </a:p>
          <a:p>
            <a:pPr algn="ctr"/>
            <a:r>
              <a:rPr lang="pt-BR" sz="1400" b="1" dirty="0"/>
              <a:t> ALEXANDRE O GRANDE</a:t>
            </a:r>
          </a:p>
          <a:p>
            <a:pPr algn="ctr"/>
            <a:r>
              <a:rPr lang="pt-BR" sz="1400" b="1" dirty="0" smtClean="0"/>
              <a:t>IMPÉRIO GREGO MACEDONIO– </a:t>
            </a:r>
          </a:p>
        </p:txBody>
      </p:sp>
      <p:sp>
        <p:nvSpPr>
          <p:cNvPr id="10" name="CaixaDeTexto 9"/>
          <p:cNvSpPr txBox="1"/>
          <p:nvPr/>
        </p:nvSpPr>
        <p:spPr>
          <a:xfrm>
            <a:off x="3131840" y="5387603"/>
            <a:ext cx="2232248" cy="1384995"/>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pt-BR" sz="1400" b="1" dirty="0" smtClean="0"/>
              <a:t>O CHIFRE NOTAVE, QUEBRA</a:t>
            </a:r>
          </a:p>
          <a:p>
            <a:pPr algn="ctr"/>
            <a:r>
              <a:rPr lang="pt-BR" sz="1400" b="1" dirty="0" smtClean="0"/>
              <a:t>4 NOVOS CHIFRES SURGEM IMPERIO GREGO DIVIDIDO ENTRE OS 4  GENERAIS. CASSANDRO, SELEUCO, LISIMACO E PTOLOMEU</a:t>
            </a:r>
          </a:p>
        </p:txBody>
      </p:sp>
      <p:sp>
        <p:nvSpPr>
          <p:cNvPr id="11" name="CaixaDeTexto 10"/>
          <p:cNvSpPr txBox="1"/>
          <p:nvPr/>
        </p:nvSpPr>
        <p:spPr>
          <a:xfrm>
            <a:off x="5796136" y="5554686"/>
            <a:ext cx="2796880" cy="1169551"/>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pt-BR" sz="1400" b="1" dirty="0" smtClean="0"/>
              <a:t>DE UM DOS 4 CHIFRES UMA PONTA PEQUENA SAI  E CRESCE  MUITO MAIS QUE OS OUTROS FORMANDO EM SEGUIDA </a:t>
            </a:r>
          </a:p>
          <a:p>
            <a:pPr algn="ctr"/>
            <a:r>
              <a:rPr lang="pt-BR" sz="1400" b="1" dirty="0" smtClean="0"/>
              <a:t>O IMPÉRIO ROMANO </a:t>
            </a:r>
          </a:p>
        </p:txBody>
      </p:sp>
      <p:sp>
        <p:nvSpPr>
          <p:cNvPr id="12" name="CaixaDeTexto 11"/>
          <p:cNvSpPr txBox="1"/>
          <p:nvPr/>
        </p:nvSpPr>
        <p:spPr>
          <a:xfrm>
            <a:off x="1331640" y="1248814"/>
            <a:ext cx="6120679" cy="369332"/>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pt-BR" b="1" dirty="0" smtClean="0"/>
              <a:t>DO IMPÉRIO GREGO PARA O IMPÉRIO ROMANO – </a:t>
            </a:r>
            <a:r>
              <a:rPr lang="pt-BR" b="1" dirty="0" err="1" smtClean="0"/>
              <a:t>Dn</a:t>
            </a:r>
            <a:r>
              <a:rPr lang="pt-BR" b="1" dirty="0" smtClean="0"/>
              <a:t>. 8: 20-26</a:t>
            </a:r>
            <a:endParaRPr lang="pt-BR" b="1" dirty="0"/>
          </a:p>
        </p:txBody>
      </p:sp>
    </p:spTree>
    <p:extLst>
      <p:ext uri="{BB962C8B-B14F-4D97-AF65-F5344CB8AC3E}">
        <p14:creationId xmlns:p14="http://schemas.microsoft.com/office/powerpoint/2010/main" val="2277865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24745"/>
            <a:ext cx="9144000" cy="1008111"/>
          </a:xfrm>
        </p:spPr>
        <p:txBody>
          <a:bodyPr>
            <a:normAutofit/>
          </a:bodyPr>
          <a:lstStyle/>
          <a:p>
            <a:pPr marL="0" indent="0" algn="just">
              <a:buNone/>
            </a:pPr>
            <a:r>
              <a:rPr lang="pt-BR" sz="1800" b="1" dirty="0" smtClean="0"/>
              <a:t>DE UM DOS CHIFRES SAIU UM CHIFRE PEQUENO E SE TORNOU MUITO FORTE PARA O SUL, PARA O ORIENTE E PARA A TERRA GLORIOSA. </a:t>
            </a:r>
            <a:r>
              <a:rPr lang="pt-BR" sz="1800" b="1" dirty="0" err="1" smtClean="0"/>
              <a:t>Dn</a:t>
            </a:r>
            <a:r>
              <a:rPr lang="pt-BR" sz="1800" b="1" dirty="0" smtClean="0"/>
              <a:t>. 8: 9 - ESSE CHIFRE PEQUENO CLARAMENTE REFERE-SE A ROMA IMPÉRIAL EM SUA DUAS FASES.</a:t>
            </a:r>
          </a:p>
        </p:txBody>
      </p:sp>
      <p:sp>
        <p:nvSpPr>
          <p:cNvPr id="4" name="Título 1"/>
          <p:cNvSpPr txBox="1">
            <a:spLocks/>
          </p:cNvSpPr>
          <p:nvPr/>
        </p:nvSpPr>
        <p:spPr>
          <a:xfrm>
            <a:off x="0" y="0"/>
            <a:ext cx="9144000" cy="1124744"/>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smtClean="0">
                <a:solidFill>
                  <a:schemeClr val="bg1"/>
                </a:solidFill>
              </a:rPr>
              <a:t>A DIFERENÇA NÃO OBSERVADA ENTRE OS DOIS CHIFRES PEQUENOS TRATADOS COMO IGUAIS. </a:t>
            </a:r>
            <a:endParaRPr lang="pt-BR" sz="3600" dirty="0">
              <a:solidFill>
                <a:schemeClr val="bg1"/>
              </a:solidFill>
            </a:endParaRPr>
          </a:p>
        </p:txBody>
      </p:sp>
      <p:sp>
        <p:nvSpPr>
          <p:cNvPr id="2" name="Retângulo 1"/>
          <p:cNvSpPr/>
          <p:nvPr/>
        </p:nvSpPr>
        <p:spPr>
          <a:xfrm>
            <a:off x="0" y="2204864"/>
            <a:ext cx="9144000" cy="1200329"/>
          </a:xfrm>
          <a:prstGeom prst="rect">
            <a:avLst/>
          </a:prstGeom>
        </p:spPr>
        <p:txBody>
          <a:bodyPr wrap="square">
            <a:spAutoFit/>
          </a:bodyPr>
          <a:lstStyle/>
          <a:p>
            <a:pPr algn="just"/>
            <a:r>
              <a:rPr lang="pt-BR" b="1" dirty="0"/>
              <a:t>ESTANDO EU A OBSERVAR OS CHIFRES, EIS QUE ENTRE ELES SUBIU OUTRO PEQUENO, DIANTE DO QUAL TRÊS DOS PRIMEIROS CHIFRES FORAM ARRANCADOS; E EIS QUE NESTE CHIFRE HAVIA OLHOS, COMO OS DE HOMEM, E UMA BOCA QUE FALAVA COM INSOLÊNCIA. </a:t>
            </a:r>
            <a:r>
              <a:rPr lang="pt-BR" b="1" dirty="0" err="1" smtClean="0"/>
              <a:t>Dn</a:t>
            </a:r>
            <a:r>
              <a:rPr lang="pt-BR" b="1" dirty="0" smtClean="0"/>
              <a:t>. </a:t>
            </a:r>
            <a:r>
              <a:rPr lang="pt-BR" b="1" dirty="0"/>
              <a:t>7: 8 </a:t>
            </a:r>
            <a:r>
              <a:rPr lang="pt-BR" b="1" dirty="0" smtClean="0"/>
              <a:t>– JÁ ESSE CHIFRE PEQUENO REFERE-SE AO DOMINIO PAPAL.</a:t>
            </a:r>
            <a:endParaRPr lang="pt-BR" b="1" dirty="0"/>
          </a:p>
        </p:txBody>
      </p:sp>
      <p:sp>
        <p:nvSpPr>
          <p:cNvPr id="5" name="CaixaDeTexto 4"/>
          <p:cNvSpPr txBox="1"/>
          <p:nvPr/>
        </p:nvSpPr>
        <p:spPr>
          <a:xfrm>
            <a:off x="17810" y="3717032"/>
            <a:ext cx="9126190" cy="1477328"/>
          </a:xfrm>
          <a:prstGeom prst="rect">
            <a:avLst/>
          </a:prstGeom>
          <a:noFill/>
        </p:spPr>
        <p:txBody>
          <a:bodyPr wrap="square" rtlCol="0">
            <a:spAutoFit/>
          </a:bodyPr>
          <a:lstStyle/>
          <a:p>
            <a:pPr algn="just"/>
            <a:r>
              <a:rPr lang="pt-BR" b="1" dirty="0" smtClean="0"/>
              <a:t>APENAS PELA REVELAÇÃO DO RUACH KADOSH (ESPIRITO SANTO) É POSSIVEL NÃO CONFUNDIR TODAS ESSA FIGURAS APOCALIPTICAS. NOTE QUE OS CHIFRES PEQUENOS QUE SAEM </a:t>
            </a:r>
            <a:r>
              <a:rPr lang="pt-BR" b="1" dirty="0"/>
              <a:t>N</a:t>
            </a:r>
            <a:r>
              <a:rPr lang="pt-BR" b="1" dirty="0" smtClean="0"/>
              <a:t>AS DUAS BESTAS RELATADAS PELO PROFETA DAN`YAUH (DANIEL), SAEM EM CIRCUNSTANCIAS DIFERENTES E QUE NA BESTA HIBRIDA EM APOCALIPSE 13, NEM MESMO HÁ MENÇÃO ALGUMA AO SURGIMENTO DE QUALQUER CHIFRE PEQUENO OU PONTA PEQUENA. </a:t>
            </a:r>
            <a:endParaRPr lang="pt-BR" b="1" dirty="0"/>
          </a:p>
        </p:txBody>
      </p:sp>
      <p:sp>
        <p:nvSpPr>
          <p:cNvPr id="6" name="CaixaDeTexto 5"/>
          <p:cNvSpPr txBox="1"/>
          <p:nvPr/>
        </p:nvSpPr>
        <p:spPr>
          <a:xfrm>
            <a:off x="17810" y="5589240"/>
            <a:ext cx="9126190" cy="1200329"/>
          </a:xfrm>
          <a:prstGeom prst="rect">
            <a:avLst/>
          </a:prstGeom>
          <a:noFill/>
        </p:spPr>
        <p:txBody>
          <a:bodyPr wrap="square" rtlCol="0">
            <a:spAutoFit/>
          </a:bodyPr>
          <a:lstStyle/>
          <a:p>
            <a:pPr algn="just"/>
            <a:r>
              <a:rPr lang="pt-BR" b="1" dirty="0" smtClean="0"/>
              <a:t>VEREMOS A SEGUIR UM COMPARATIVO DAS DESCRIÇÕES E CARACTERISTICAS ENTRE AS DUAS (2) BETAS DO APOCALIPSE 13 E O 4º ANIMAL DE DAN`YAUH (DANIEL) CAPITULO 7, PARA QUE NÃO FIQUE QUALQUER SOMBRA DE DÚVIDAS A CERCA DE TUDO QUANTO FOI ANALISADO ATÉ AQUI.</a:t>
            </a:r>
            <a:endParaRPr lang="pt-BR" b="1" dirty="0"/>
          </a:p>
        </p:txBody>
      </p:sp>
    </p:spTree>
    <p:extLst>
      <p:ext uri="{BB962C8B-B14F-4D97-AF65-F5344CB8AC3E}">
        <p14:creationId xmlns:p14="http://schemas.microsoft.com/office/powerpoint/2010/main" val="19910279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31479"/>
            <a:ext cx="3280636" cy="2560496"/>
          </a:xfrm>
        </p:spPr>
      </p:pic>
      <p:sp>
        <p:nvSpPr>
          <p:cNvPr id="4" name="Título 1"/>
          <p:cNvSpPr txBox="1">
            <a:spLocks/>
          </p:cNvSpPr>
          <p:nvPr/>
        </p:nvSpPr>
        <p:spPr>
          <a:xfrm>
            <a:off x="0" y="18364"/>
            <a:ext cx="9144000" cy="1538428"/>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b="1" dirty="0" smtClean="0">
                <a:solidFill>
                  <a:schemeClr val="bg1"/>
                </a:solidFill>
              </a:rPr>
              <a:t>AS DIFERENÇAS NÃO OBSERVADAS ENTRE A BESTA VISTA POR DAN`YAUH (DANIEL 7) E AS BESTAS DO APOCALIPSE 13 VISTAS POR YAUHANAM (JOÃO) </a:t>
            </a:r>
            <a:endParaRPr lang="pt-BR" sz="3200" dirty="0">
              <a:solidFill>
                <a:schemeClr val="bg1"/>
              </a:solidFill>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346" y="1577620"/>
            <a:ext cx="3456021" cy="2557380"/>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636" y="1556792"/>
            <a:ext cx="2443492" cy="3179926"/>
          </a:xfrm>
          <a:prstGeom prst="rect">
            <a:avLst/>
          </a:prstGeom>
        </p:spPr>
      </p:pic>
      <p:sp>
        <p:nvSpPr>
          <p:cNvPr id="6" name="CaixaDeTexto 5"/>
          <p:cNvSpPr txBox="1"/>
          <p:nvPr/>
        </p:nvSpPr>
        <p:spPr>
          <a:xfrm>
            <a:off x="107504" y="4293096"/>
            <a:ext cx="2918714" cy="646331"/>
          </a:xfrm>
          <a:prstGeom prst="rect">
            <a:avLst/>
          </a:prstGeom>
          <a:noFill/>
        </p:spPr>
        <p:txBody>
          <a:bodyPr wrap="square" rtlCol="0">
            <a:spAutoFit/>
          </a:bodyPr>
          <a:lstStyle/>
          <a:p>
            <a:r>
              <a:rPr lang="pt-BR" b="1" dirty="0" smtClean="0"/>
              <a:t>A BESTA QUE SOBE DO MAR</a:t>
            </a:r>
          </a:p>
          <a:p>
            <a:pPr algn="ctr"/>
            <a:r>
              <a:rPr lang="pt-BR" b="1" dirty="0" smtClean="0"/>
              <a:t>APOCALIPSE 13</a:t>
            </a:r>
            <a:endParaRPr lang="pt-BR" b="1" dirty="0"/>
          </a:p>
        </p:txBody>
      </p:sp>
      <p:sp>
        <p:nvSpPr>
          <p:cNvPr id="7" name="CaixaDeTexto 6"/>
          <p:cNvSpPr txBox="1"/>
          <p:nvPr/>
        </p:nvSpPr>
        <p:spPr>
          <a:xfrm>
            <a:off x="2979454" y="4939426"/>
            <a:ext cx="3045856" cy="646331"/>
          </a:xfrm>
          <a:prstGeom prst="rect">
            <a:avLst/>
          </a:prstGeom>
          <a:noFill/>
        </p:spPr>
        <p:txBody>
          <a:bodyPr wrap="square" rtlCol="0">
            <a:spAutoFit/>
          </a:bodyPr>
          <a:lstStyle/>
          <a:p>
            <a:r>
              <a:rPr lang="pt-BR" b="1" dirty="0" smtClean="0"/>
              <a:t>A BESTA QUE SOBE DA TERRA</a:t>
            </a:r>
          </a:p>
          <a:p>
            <a:pPr algn="ctr"/>
            <a:r>
              <a:rPr lang="pt-BR" b="1" dirty="0" smtClean="0"/>
              <a:t>APOCALIPSE 13</a:t>
            </a:r>
            <a:endParaRPr lang="pt-BR" b="1" dirty="0"/>
          </a:p>
        </p:txBody>
      </p:sp>
      <p:sp>
        <p:nvSpPr>
          <p:cNvPr id="8" name="CaixaDeTexto 7"/>
          <p:cNvSpPr txBox="1"/>
          <p:nvPr/>
        </p:nvSpPr>
        <p:spPr>
          <a:xfrm>
            <a:off x="6072074" y="4293095"/>
            <a:ext cx="2952328" cy="646331"/>
          </a:xfrm>
          <a:prstGeom prst="rect">
            <a:avLst/>
          </a:prstGeom>
          <a:noFill/>
        </p:spPr>
        <p:txBody>
          <a:bodyPr wrap="square" rtlCol="0" anchor="ctr">
            <a:spAutoFit/>
          </a:bodyPr>
          <a:lstStyle/>
          <a:p>
            <a:pPr algn="ctr"/>
            <a:r>
              <a:rPr lang="pt-BR" b="1" dirty="0" smtClean="0"/>
              <a:t>A BESTA QUE SOBE DO MAR  DANIEL 7</a:t>
            </a:r>
            <a:endParaRPr lang="pt-BR" b="1" dirty="0"/>
          </a:p>
        </p:txBody>
      </p:sp>
      <p:sp>
        <p:nvSpPr>
          <p:cNvPr id="9" name="CaixaDeTexto 8"/>
          <p:cNvSpPr txBox="1"/>
          <p:nvPr/>
        </p:nvSpPr>
        <p:spPr>
          <a:xfrm>
            <a:off x="0" y="5867997"/>
            <a:ext cx="9124367" cy="923330"/>
          </a:xfrm>
          <a:prstGeom prst="rect">
            <a:avLst/>
          </a:prstGeom>
          <a:noFill/>
        </p:spPr>
        <p:txBody>
          <a:bodyPr wrap="square" rtlCol="0">
            <a:spAutoFit/>
          </a:bodyPr>
          <a:lstStyle/>
          <a:p>
            <a:r>
              <a:rPr lang="pt-BR" b="1" dirty="0" smtClean="0"/>
              <a:t>QUANDO VISUALIZAMOS  ASSIM  PERCEBEMOS COM NITIDEZ QUE NÃO SÃO IGUAIS E QUE PORTANTO, NÃO PODEM SER INTERPRETADAS COM O MESMO SIGNIFICADO.  OBSERVAR AS DIFERENÇAS É DE VITAL IMPORTÂNCIA PARA CORRETA COMPREENÇÃO DOS SIGNIFICADOS</a:t>
            </a:r>
            <a:endParaRPr lang="pt-BR" b="1" dirty="0"/>
          </a:p>
        </p:txBody>
      </p:sp>
    </p:spTree>
    <p:extLst>
      <p:ext uri="{BB962C8B-B14F-4D97-AF65-F5344CB8AC3E}">
        <p14:creationId xmlns:p14="http://schemas.microsoft.com/office/powerpoint/2010/main" val="1254736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233175734"/>
              </p:ext>
            </p:extLst>
          </p:nvPr>
        </p:nvGraphicFramePr>
        <p:xfrm>
          <a:off x="-1" y="692696"/>
          <a:ext cx="9144001" cy="6192688"/>
        </p:xfrm>
        <a:graphic>
          <a:graphicData uri="http://schemas.openxmlformats.org/drawingml/2006/table">
            <a:tbl>
              <a:tblPr firstRow="1" firstCol="1" bandRow="1">
                <a:tableStyleId>{5C22544A-7EE6-4342-B048-85BDC9FD1C3A}</a:tableStyleId>
              </a:tblPr>
              <a:tblGrid>
                <a:gridCol w="2987825"/>
                <a:gridCol w="3024336"/>
                <a:gridCol w="3131840"/>
              </a:tblGrid>
              <a:tr h="864096">
                <a:tc>
                  <a:txBody>
                    <a:bodyPr/>
                    <a:lstStyle/>
                    <a:p>
                      <a:pPr algn="ctr" fontAlgn="b">
                        <a:lnSpc>
                          <a:spcPct val="150000"/>
                        </a:lnSpc>
                        <a:spcAft>
                          <a:spcPts val="0"/>
                        </a:spcAft>
                      </a:pPr>
                      <a:r>
                        <a:rPr lang="pt-BR" sz="3600" b="1" dirty="0">
                          <a:solidFill>
                            <a:schemeClr val="tx1"/>
                          </a:solidFill>
                          <a:effectLst/>
                        </a:rPr>
                        <a:t>1º Besta</a:t>
                      </a:r>
                      <a:endParaRPr lang="pt-BR" sz="3600" b="1" dirty="0">
                        <a:solidFill>
                          <a:schemeClr val="tx1"/>
                        </a:solidFill>
                        <a:effectLst/>
                        <a:latin typeface="Calibri"/>
                        <a:ea typeface="Calibri"/>
                        <a:cs typeface="Arial"/>
                      </a:endParaRPr>
                    </a:p>
                  </a:txBody>
                  <a:tcPr marL="68580" marR="68580" marT="0" marB="0"/>
                </a:tc>
                <a:tc>
                  <a:txBody>
                    <a:bodyPr/>
                    <a:lstStyle/>
                    <a:p>
                      <a:pPr algn="ctr" fontAlgn="b">
                        <a:lnSpc>
                          <a:spcPct val="150000"/>
                        </a:lnSpc>
                        <a:spcAft>
                          <a:spcPts val="0"/>
                        </a:spcAft>
                      </a:pPr>
                      <a:r>
                        <a:rPr lang="pt-BR" sz="3600" b="1" dirty="0">
                          <a:solidFill>
                            <a:schemeClr val="tx1"/>
                          </a:solidFill>
                          <a:effectLst/>
                        </a:rPr>
                        <a:t>2º Besta</a:t>
                      </a:r>
                      <a:endParaRPr lang="pt-BR" sz="3600" b="1" dirty="0">
                        <a:solidFill>
                          <a:schemeClr val="tx1"/>
                        </a:solidFill>
                        <a:effectLst/>
                        <a:latin typeface="Calibri"/>
                        <a:ea typeface="Calibri"/>
                        <a:cs typeface="Arial"/>
                      </a:endParaRPr>
                    </a:p>
                  </a:txBody>
                  <a:tcPr marL="68580" marR="68580" marT="0" marB="0">
                    <a:solidFill>
                      <a:srgbClr val="FFC000"/>
                    </a:solidFill>
                  </a:tcPr>
                </a:tc>
                <a:tc>
                  <a:txBody>
                    <a:bodyPr/>
                    <a:lstStyle/>
                    <a:p>
                      <a:pPr algn="ctr" fontAlgn="b">
                        <a:lnSpc>
                          <a:spcPct val="150000"/>
                        </a:lnSpc>
                        <a:spcAft>
                          <a:spcPts val="0"/>
                        </a:spcAft>
                      </a:pPr>
                      <a:r>
                        <a:rPr lang="pt-BR" sz="3600" b="1" dirty="0">
                          <a:solidFill>
                            <a:schemeClr val="tx1"/>
                          </a:solidFill>
                          <a:effectLst/>
                        </a:rPr>
                        <a:t>4º Animal </a:t>
                      </a:r>
                      <a:endParaRPr lang="pt-BR" sz="3600" b="1" dirty="0">
                        <a:solidFill>
                          <a:schemeClr val="tx1"/>
                        </a:solidFill>
                        <a:effectLst/>
                        <a:latin typeface="Calibri"/>
                        <a:ea typeface="Calibri"/>
                        <a:cs typeface="Arial"/>
                      </a:endParaRPr>
                    </a:p>
                  </a:txBody>
                  <a:tcPr marL="68580" marR="68580" marT="0" marB="0">
                    <a:solidFill>
                      <a:schemeClr val="accent3"/>
                    </a:solidFill>
                  </a:tcPr>
                </a:tc>
              </a:tr>
              <a:tr h="864096">
                <a:tc>
                  <a:txBody>
                    <a:bodyPr/>
                    <a:lstStyle/>
                    <a:p>
                      <a:pPr algn="l" fontAlgn="b">
                        <a:lnSpc>
                          <a:spcPct val="200000"/>
                        </a:lnSpc>
                        <a:spcAft>
                          <a:spcPts val="0"/>
                        </a:spcAft>
                      </a:pPr>
                      <a:r>
                        <a:rPr lang="pt-BR" sz="2000" b="1" dirty="0">
                          <a:solidFill>
                            <a:schemeClr val="tx1"/>
                          </a:solidFill>
                          <a:effectLst/>
                        </a:rPr>
                        <a:t>Apocalipse 13: 1-10</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200000"/>
                        </a:lnSpc>
                        <a:spcAft>
                          <a:spcPts val="0"/>
                        </a:spcAft>
                      </a:pPr>
                      <a:r>
                        <a:rPr lang="pt-BR" sz="2000" b="1">
                          <a:effectLst/>
                        </a:rPr>
                        <a:t>Apocalipse 13: 11-18</a:t>
                      </a:r>
                      <a:endParaRPr lang="pt-BR" sz="2000" b="1">
                        <a:effectLst/>
                        <a:latin typeface="Calibri"/>
                        <a:ea typeface="Calibri"/>
                        <a:cs typeface="Arial"/>
                      </a:endParaRPr>
                    </a:p>
                  </a:txBody>
                  <a:tcPr marL="68580" marR="68580" marT="0" marB="0" anchor="ctr">
                    <a:solidFill>
                      <a:srgbClr val="FFC000"/>
                    </a:solidFill>
                  </a:tcPr>
                </a:tc>
                <a:tc>
                  <a:txBody>
                    <a:bodyPr/>
                    <a:lstStyle/>
                    <a:p>
                      <a:pPr algn="l" fontAlgn="b">
                        <a:lnSpc>
                          <a:spcPct val="200000"/>
                        </a:lnSpc>
                        <a:spcAft>
                          <a:spcPts val="0"/>
                        </a:spcAft>
                      </a:pPr>
                      <a:r>
                        <a:rPr lang="pt-BR" sz="2000" b="1" dirty="0">
                          <a:effectLst/>
                        </a:rPr>
                        <a:t>Daniel 7: 7-27</a:t>
                      </a:r>
                      <a:endParaRPr lang="pt-BR" sz="2000" b="1" dirty="0">
                        <a:effectLst/>
                        <a:latin typeface="Calibri"/>
                        <a:ea typeface="Calibri"/>
                        <a:cs typeface="Arial"/>
                      </a:endParaRPr>
                    </a:p>
                  </a:txBody>
                  <a:tcPr marL="68580" marR="68580" marT="0" marB="0" anchor="ctr">
                    <a:solidFill>
                      <a:schemeClr val="accent3"/>
                    </a:solidFill>
                  </a:tcPr>
                </a:tc>
              </a:tr>
              <a:tr h="792088">
                <a:tc>
                  <a:txBody>
                    <a:bodyPr/>
                    <a:lstStyle/>
                    <a:p>
                      <a:pPr algn="l" fontAlgn="b">
                        <a:lnSpc>
                          <a:spcPct val="100000"/>
                        </a:lnSpc>
                        <a:spcAft>
                          <a:spcPts val="0"/>
                        </a:spcAft>
                      </a:pPr>
                      <a:r>
                        <a:rPr lang="pt-BR" sz="2000" b="1" dirty="0" smtClean="0">
                          <a:solidFill>
                            <a:schemeClr val="tx1"/>
                          </a:solidFill>
                          <a:effectLst/>
                        </a:rPr>
                        <a:t>Sai </a:t>
                      </a:r>
                      <a:r>
                        <a:rPr lang="pt-BR" sz="2000" b="1" dirty="0">
                          <a:solidFill>
                            <a:schemeClr val="tx1"/>
                          </a:solidFill>
                          <a:effectLst/>
                        </a:rPr>
                        <a:t>do </a:t>
                      </a:r>
                      <a:r>
                        <a:rPr lang="pt-BR" sz="2000" b="1" dirty="0" smtClean="0">
                          <a:solidFill>
                            <a:schemeClr val="tx1"/>
                          </a:solidFill>
                          <a:effectLst/>
                        </a:rPr>
                        <a:t>mar, mas não informa suas condições.</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100000"/>
                        </a:lnSpc>
                        <a:spcAft>
                          <a:spcPts val="0"/>
                        </a:spcAft>
                      </a:pPr>
                      <a:r>
                        <a:rPr lang="pt-BR" sz="2000" b="1">
                          <a:effectLst/>
                        </a:rPr>
                        <a:t>Surge da terra</a:t>
                      </a:r>
                      <a:endParaRPr lang="pt-BR" sz="2000" b="1">
                        <a:effectLst/>
                        <a:latin typeface="Calibri"/>
                        <a:ea typeface="Calibri"/>
                        <a:cs typeface="Arial"/>
                      </a:endParaRPr>
                    </a:p>
                  </a:txBody>
                  <a:tcPr marL="68580" marR="68580" marT="0" marB="0" anchor="ctr">
                    <a:solidFill>
                      <a:srgbClr val="FFC000"/>
                    </a:solidFill>
                  </a:tcPr>
                </a:tc>
                <a:tc>
                  <a:txBody>
                    <a:bodyPr/>
                    <a:lstStyle/>
                    <a:p>
                      <a:pPr algn="l" fontAlgn="b">
                        <a:lnSpc>
                          <a:spcPct val="100000"/>
                        </a:lnSpc>
                        <a:spcAft>
                          <a:spcPts val="0"/>
                        </a:spcAft>
                      </a:pPr>
                      <a:r>
                        <a:rPr lang="pt-BR" sz="2000" b="1" dirty="0">
                          <a:effectLst/>
                        </a:rPr>
                        <a:t>Surge do </a:t>
                      </a:r>
                      <a:r>
                        <a:rPr lang="pt-BR" sz="2000" b="1" dirty="0" smtClean="0">
                          <a:effectLst/>
                        </a:rPr>
                        <a:t>mar agitado</a:t>
                      </a:r>
                      <a:r>
                        <a:rPr lang="pt-BR" sz="2000" b="1" baseline="0" dirty="0" smtClean="0">
                          <a:effectLst/>
                        </a:rPr>
                        <a:t> pelo vento</a:t>
                      </a:r>
                      <a:endParaRPr lang="pt-BR" sz="2000" b="1" dirty="0">
                        <a:effectLst/>
                        <a:latin typeface="Calibri"/>
                        <a:ea typeface="Calibri"/>
                        <a:cs typeface="Arial"/>
                      </a:endParaRPr>
                    </a:p>
                  </a:txBody>
                  <a:tcPr marL="68580" marR="68580" marT="0" marB="0" anchor="ctr">
                    <a:solidFill>
                      <a:schemeClr val="accent3"/>
                    </a:solidFill>
                  </a:tcPr>
                </a:tc>
              </a:tr>
              <a:tr h="864096">
                <a:tc>
                  <a:txBody>
                    <a:bodyPr/>
                    <a:lstStyle/>
                    <a:p>
                      <a:pPr algn="l" fontAlgn="b">
                        <a:lnSpc>
                          <a:spcPct val="200000"/>
                        </a:lnSpc>
                        <a:spcAft>
                          <a:spcPts val="0"/>
                        </a:spcAft>
                      </a:pPr>
                      <a:r>
                        <a:rPr lang="pt-BR" sz="2000" b="1" dirty="0">
                          <a:solidFill>
                            <a:schemeClr val="tx1"/>
                          </a:solidFill>
                          <a:effectLst/>
                        </a:rPr>
                        <a:t>Possui 07 cabeças</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200000"/>
                        </a:lnSpc>
                        <a:spcAft>
                          <a:spcPts val="0"/>
                        </a:spcAft>
                      </a:pPr>
                      <a:r>
                        <a:rPr lang="pt-BR" sz="2000" b="1" dirty="0">
                          <a:effectLst/>
                        </a:rPr>
                        <a:t>Possui 01 cabeça</a:t>
                      </a:r>
                      <a:endParaRPr lang="pt-BR" sz="2000" b="1" dirty="0">
                        <a:effectLst/>
                        <a:latin typeface="Calibri"/>
                        <a:ea typeface="Calibri"/>
                        <a:cs typeface="Arial"/>
                      </a:endParaRPr>
                    </a:p>
                  </a:txBody>
                  <a:tcPr marL="68580" marR="68580" marT="0" marB="0" anchor="ctr">
                    <a:solidFill>
                      <a:srgbClr val="FFC000"/>
                    </a:solidFill>
                  </a:tcPr>
                </a:tc>
                <a:tc>
                  <a:txBody>
                    <a:bodyPr/>
                    <a:lstStyle/>
                    <a:p>
                      <a:pPr algn="l" fontAlgn="b">
                        <a:lnSpc>
                          <a:spcPct val="200000"/>
                        </a:lnSpc>
                        <a:spcAft>
                          <a:spcPts val="0"/>
                        </a:spcAft>
                      </a:pPr>
                      <a:r>
                        <a:rPr lang="pt-BR" sz="2000" b="1" dirty="0">
                          <a:effectLst/>
                        </a:rPr>
                        <a:t>Possui 01 cabeça</a:t>
                      </a:r>
                      <a:endParaRPr lang="pt-BR" sz="2000" b="1" dirty="0">
                        <a:effectLst/>
                        <a:latin typeface="Calibri"/>
                        <a:ea typeface="Calibri"/>
                        <a:cs typeface="Arial"/>
                      </a:endParaRPr>
                    </a:p>
                  </a:txBody>
                  <a:tcPr marL="68580" marR="68580" marT="0" marB="0" anchor="ctr">
                    <a:solidFill>
                      <a:schemeClr val="accent3"/>
                    </a:solidFill>
                  </a:tcPr>
                </a:tc>
              </a:tr>
              <a:tr h="864096">
                <a:tc>
                  <a:txBody>
                    <a:bodyPr/>
                    <a:lstStyle/>
                    <a:p>
                      <a:pPr algn="l" fontAlgn="b">
                        <a:lnSpc>
                          <a:spcPct val="200000"/>
                        </a:lnSpc>
                        <a:spcAft>
                          <a:spcPts val="0"/>
                        </a:spcAft>
                      </a:pPr>
                      <a:r>
                        <a:rPr lang="pt-BR" sz="2000" b="1" dirty="0">
                          <a:solidFill>
                            <a:schemeClr val="tx1"/>
                          </a:solidFill>
                          <a:effectLst/>
                        </a:rPr>
                        <a:t>Possui 10 chifres</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200000"/>
                        </a:lnSpc>
                        <a:spcAft>
                          <a:spcPts val="0"/>
                        </a:spcAft>
                      </a:pPr>
                      <a:r>
                        <a:rPr lang="pt-BR" sz="2000" b="1">
                          <a:effectLst/>
                        </a:rPr>
                        <a:t>Possui apenas 02 chifres</a:t>
                      </a:r>
                      <a:endParaRPr lang="pt-BR" sz="2000" b="1">
                        <a:effectLst/>
                        <a:latin typeface="Calibri"/>
                        <a:ea typeface="Calibri"/>
                        <a:cs typeface="Arial"/>
                      </a:endParaRPr>
                    </a:p>
                  </a:txBody>
                  <a:tcPr marL="68580" marR="68580" marT="0" marB="0" anchor="ctr">
                    <a:solidFill>
                      <a:srgbClr val="FFC000"/>
                    </a:solidFill>
                  </a:tcPr>
                </a:tc>
                <a:tc>
                  <a:txBody>
                    <a:bodyPr/>
                    <a:lstStyle/>
                    <a:p>
                      <a:pPr algn="l" fontAlgn="b">
                        <a:lnSpc>
                          <a:spcPct val="200000"/>
                        </a:lnSpc>
                        <a:spcAft>
                          <a:spcPts val="0"/>
                        </a:spcAft>
                      </a:pPr>
                      <a:r>
                        <a:rPr lang="pt-BR" sz="2000" b="1">
                          <a:effectLst/>
                        </a:rPr>
                        <a:t>Possui 10 chifres</a:t>
                      </a:r>
                      <a:endParaRPr lang="pt-BR" sz="2000" b="1">
                        <a:effectLst/>
                        <a:latin typeface="Calibri"/>
                        <a:ea typeface="Calibri"/>
                        <a:cs typeface="Arial"/>
                      </a:endParaRPr>
                    </a:p>
                  </a:txBody>
                  <a:tcPr marL="68580" marR="68580" marT="0" marB="0" anchor="ctr">
                    <a:solidFill>
                      <a:schemeClr val="accent3"/>
                    </a:solidFill>
                  </a:tcPr>
                </a:tc>
              </a:tr>
              <a:tr h="864096">
                <a:tc>
                  <a:txBody>
                    <a:bodyPr/>
                    <a:lstStyle/>
                    <a:p>
                      <a:pPr algn="l" fontAlgn="b">
                        <a:lnSpc>
                          <a:spcPct val="200000"/>
                        </a:lnSpc>
                        <a:spcAft>
                          <a:spcPts val="0"/>
                        </a:spcAft>
                      </a:pPr>
                      <a:r>
                        <a:rPr lang="pt-BR" sz="2000" b="1" dirty="0">
                          <a:solidFill>
                            <a:schemeClr val="tx1"/>
                          </a:solidFill>
                          <a:effectLst/>
                        </a:rPr>
                        <a:t>Chifres </a:t>
                      </a:r>
                      <a:r>
                        <a:rPr lang="pt-BR" sz="2000" b="1" dirty="0" smtClean="0">
                          <a:solidFill>
                            <a:schemeClr val="tx1"/>
                          </a:solidFill>
                          <a:effectLst/>
                        </a:rPr>
                        <a:t>possuem </a:t>
                      </a:r>
                      <a:r>
                        <a:rPr lang="pt-BR" sz="2000" b="1" dirty="0">
                          <a:solidFill>
                            <a:schemeClr val="tx1"/>
                          </a:solidFill>
                          <a:effectLst/>
                        </a:rPr>
                        <a:t>coroas </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200000"/>
                        </a:lnSpc>
                        <a:spcAft>
                          <a:spcPts val="0"/>
                        </a:spcAft>
                      </a:pPr>
                      <a:r>
                        <a:rPr lang="pt-BR" sz="2000" b="1" dirty="0">
                          <a:effectLst/>
                        </a:rPr>
                        <a:t>Chifres </a:t>
                      </a:r>
                      <a:r>
                        <a:rPr lang="pt-BR" sz="2000" b="1" dirty="0" smtClean="0">
                          <a:effectLst/>
                        </a:rPr>
                        <a:t>estão sem </a:t>
                      </a:r>
                      <a:r>
                        <a:rPr lang="pt-BR" sz="2000" b="1" dirty="0">
                          <a:effectLst/>
                        </a:rPr>
                        <a:t>coroas</a:t>
                      </a:r>
                      <a:endParaRPr lang="pt-BR" sz="2000" b="1" dirty="0">
                        <a:effectLst/>
                        <a:latin typeface="Calibri"/>
                        <a:ea typeface="Calibri"/>
                        <a:cs typeface="Arial"/>
                      </a:endParaRPr>
                    </a:p>
                  </a:txBody>
                  <a:tcPr marL="68580" marR="68580" marT="0" marB="0" anchor="ctr">
                    <a:solidFill>
                      <a:srgbClr val="FFC000"/>
                    </a:solidFill>
                  </a:tcPr>
                </a:tc>
                <a:tc>
                  <a:txBody>
                    <a:bodyPr/>
                    <a:lstStyle/>
                    <a:p>
                      <a:pPr algn="l" fontAlgn="b">
                        <a:lnSpc>
                          <a:spcPct val="200000"/>
                        </a:lnSpc>
                        <a:spcAft>
                          <a:spcPts val="0"/>
                        </a:spcAft>
                      </a:pPr>
                      <a:r>
                        <a:rPr lang="pt-BR" sz="2000" b="1" dirty="0">
                          <a:effectLst/>
                        </a:rPr>
                        <a:t>Chifres </a:t>
                      </a:r>
                      <a:r>
                        <a:rPr lang="pt-BR" sz="2000" b="1" dirty="0" smtClean="0">
                          <a:effectLst/>
                        </a:rPr>
                        <a:t>estão sem </a:t>
                      </a:r>
                      <a:r>
                        <a:rPr lang="pt-BR" sz="2000" b="1" dirty="0">
                          <a:effectLst/>
                        </a:rPr>
                        <a:t>coroas</a:t>
                      </a:r>
                      <a:endParaRPr lang="pt-BR" sz="2000" b="1" dirty="0">
                        <a:effectLst/>
                        <a:latin typeface="Calibri"/>
                        <a:ea typeface="Calibri"/>
                        <a:cs typeface="Arial"/>
                      </a:endParaRPr>
                    </a:p>
                  </a:txBody>
                  <a:tcPr marL="68580" marR="68580" marT="0" marB="0" anchor="ctr">
                    <a:solidFill>
                      <a:schemeClr val="accent3"/>
                    </a:solidFill>
                  </a:tcPr>
                </a:tc>
              </a:tr>
              <a:tr h="1080120">
                <a:tc>
                  <a:txBody>
                    <a:bodyPr/>
                    <a:lstStyle/>
                    <a:p>
                      <a:pPr algn="l" fontAlgn="b">
                        <a:lnSpc>
                          <a:spcPct val="100000"/>
                        </a:lnSpc>
                        <a:spcAft>
                          <a:spcPts val="0"/>
                        </a:spcAft>
                      </a:pPr>
                      <a:r>
                        <a:rPr lang="pt-BR" sz="2000" b="1" dirty="0">
                          <a:solidFill>
                            <a:schemeClr val="tx1"/>
                          </a:solidFill>
                          <a:effectLst/>
                        </a:rPr>
                        <a:t>É </a:t>
                      </a:r>
                      <a:r>
                        <a:rPr lang="pt-BR" sz="2000" b="1" dirty="0" smtClean="0">
                          <a:solidFill>
                            <a:schemeClr val="tx1"/>
                          </a:solidFill>
                          <a:effectLst/>
                        </a:rPr>
                        <a:t>hibrida de</a:t>
                      </a:r>
                      <a:r>
                        <a:rPr lang="pt-BR" sz="2000" b="1" baseline="0" dirty="0" smtClean="0">
                          <a:solidFill>
                            <a:schemeClr val="tx1"/>
                          </a:solidFill>
                          <a:effectLst/>
                        </a:rPr>
                        <a:t> 3</a:t>
                      </a:r>
                      <a:r>
                        <a:rPr lang="pt-BR" sz="2000" b="1" dirty="0" smtClean="0">
                          <a:solidFill>
                            <a:schemeClr val="tx1"/>
                          </a:solidFill>
                          <a:effectLst/>
                        </a:rPr>
                        <a:t> </a:t>
                      </a:r>
                      <a:r>
                        <a:rPr lang="pt-BR" sz="2000" b="1" dirty="0">
                          <a:solidFill>
                            <a:schemeClr val="tx1"/>
                          </a:solidFill>
                          <a:effectLst/>
                        </a:rPr>
                        <a:t>animais</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100000"/>
                        </a:lnSpc>
                        <a:spcAft>
                          <a:spcPts val="0"/>
                        </a:spcAft>
                      </a:pPr>
                      <a:r>
                        <a:rPr lang="pt-BR" sz="2000" b="1" dirty="0">
                          <a:effectLst/>
                        </a:rPr>
                        <a:t>Tem aparência de cordeiro</a:t>
                      </a:r>
                      <a:endParaRPr lang="pt-BR" sz="2000" b="1" dirty="0">
                        <a:effectLst/>
                        <a:latin typeface="Calibri"/>
                        <a:ea typeface="Calibri"/>
                        <a:cs typeface="Arial"/>
                      </a:endParaRPr>
                    </a:p>
                  </a:txBody>
                  <a:tcPr marL="68580" marR="68580" marT="0" marB="0" anchor="ctr">
                    <a:solidFill>
                      <a:srgbClr val="FFC000"/>
                    </a:solidFill>
                  </a:tcPr>
                </a:tc>
                <a:tc>
                  <a:txBody>
                    <a:bodyPr/>
                    <a:lstStyle/>
                    <a:p>
                      <a:pPr algn="l" fontAlgn="b">
                        <a:lnSpc>
                          <a:spcPct val="100000"/>
                        </a:lnSpc>
                        <a:spcAft>
                          <a:spcPts val="0"/>
                        </a:spcAft>
                      </a:pPr>
                      <a:r>
                        <a:rPr lang="pt-BR" sz="2000" b="1" dirty="0" smtClean="0">
                          <a:effectLst/>
                        </a:rPr>
                        <a:t>Descrito como diferente, temível,  Terrível </a:t>
                      </a:r>
                      <a:r>
                        <a:rPr lang="pt-BR" sz="2000" b="1" dirty="0">
                          <a:effectLst/>
                        </a:rPr>
                        <a:t>e </a:t>
                      </a:r>
                      <a:r>
                        <a:rPr lang="pt-BR" sz="2000" b="1" dirty="0" smtClean="0">
                          <a:effectLst/>
                        </a:rPr>
                        <a:t>espantoso.</a:t>
                      </a:r>
                      <a:endParaRPr lang="pt-BR" sz="2000" b="1" dirty="0">
                        <a:effectLst/>
                        <a:latin typeface="Calibri"/>
                        <a:ea typeface="Calibri"/>
                        <a:cs typeface="Arial"/>
                      </a:endParaRPr>
                    </a:p>
                  </a:txBody>
                  <a:tcPr marL="68580" marR="68580" marT="0" marB="0" anchor="ctr">
                    <a:solidFill>
                      <a:schemeClr val="accent3"/>
                    </a:solidFill>
                  </a:tcPr>
                </a:tc>
              </a:tr>
            </a:tbl>
          </a:graphicData>
        </a:graphic>
      </p:graphicFrame>
      <p:sp>
        <p:nvSpPr>
          <p:cNvPr id="8" name="CaixaDeTexto 7"/>
          <p:cNvSpPr txBox="1"/>
          <p:nvPr/>
        </p:nvSpPr>
        <p:spPr>
          <a:xfrm>
            <a:off x="-31314" y="18757"/>
            <a:ext cx="9144000" cy="584775"/>
          </a:xfrm>
          <a:prstGeom prst="rect">
            <a:avLst/>
          </a:prstGeom>
          <a:noFill/>
        </p:spPr>
        <p:txBody>
          <a:bodyPr wrap="square" rtlCol="0">
            <a:spAutoFit/>
          </a:bodyPr>
          <a:lstStyle/>
          <a:p>
            <a:pPr algn="ctr"/>
            <a:r>
              <a:rPr lang="pt-BR" sz="3200" b="1" dirty="0" smtClean="0"/>
              <a:t>COMPARANDO AS TRÊS BESTAS PROFÉTICAS</a:t>
            </a:r>
            <a:endParaRPr lang="pt-BR" sz="3200" b="1" dirty="0"/>
          </a:p>
        </p:txBody>
      </p:sp>
    </p:spTree>
    <p:extLst>
      <p:ext uri="{BB962C8B-B14F-4D97-AF65-F5344CB8AC3E}">
        <p14:creationId xmlns:p14="http://schemas.microsoft.com/office/powerpoint/2010/main" val="2238822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340768"/>
            <a:ext cx="9144000" cy="5517232"/>
          </a:xfrm>
          <a:blipFill>
            <a:blip r:embed="rId2"/>
            <a:tile tx="0" ty="0" sx="100000" sy="100000" flip="none" algn="tl"/>
          </a:blipFill>
        </p:spPr>
        <p:txBody>
          <a:bodyPr>
            <a:normAutofit fontScale="77500" lnSpcReduction="20000"/>
          </a:bodyPr>
          <a:lstStyle/>
          <a:p>
            <a:pPr marL="0" indent="0">
              <a:buNone/>
            </a:pPr>
            <a:endParaRPr lang="pt-BR" sz="2800" b="1" dirty="0" smtClean="0"/>
          </a:p>
          <a:p>
            <a:pPr marL="0" indent="0" algn="just">
              <a:buNone/>
            </a:pPr>
            <a:r>
              <a:rPr lang="pt-BR" sz="2800" b="1" dirty="0" smtClean="0"/>
              <a:t>CABEÇAS (</a:t>
            </a:r>
            <a:r>
              <a:rPr lang="pt-BR" sz="2800" b="1" dirty="0" err="1" smtClean="0"/>
              <a:t>Dt</a:t>
            </a:r>
            <a:r>
              <a:rPr lang="pt-BR" sz="2800" b="1" dirty="0" smtClean="0"/>
              <a:t>. </a:t>
            </a:r>
            <a:r>
              <a:rPr lang="pt-BR" sz="2800" b="1" dirty="0"/>
              <a:t>1: 15; </a:t>
            </a:r>
            <a:r>
              <a:rPr lang="pt-BR" sz="2800" b="1" dirty="0" err="1" smtClean="0"/>
              <a:t>Js</a:t>
            </a:r>
            <a:r>
              <a:rPr lang="pt-BR" sz="2800" b="1" dirty="0" smtClean="0"/>
              <a:t>. </a:t>
            </a:r>
            <a:r>
              <a:rPr lang="pt-BR" sz="2800" b="1" dirty="0"/>
              <a:t>21: 1 e </a:t>
            </a:r>
            <a:r>
              <a:rPr lang="pt-BR" sz="2800" b="1" dirty="0" smtClean="0"/>
              <a:t>1Cor. </a:t>
            </a:r>
            <a:r>
              <a:rPr lang="pt-BR" sz="2800" b="1" dirty="0"/>
              <a:t>11: </a:t>
            </a:r>
            <a:r>
              <a:rPr lang="pt-BR" sz="2800" b="1" dirty="0" smtClean="0"/>
              <a:t>3) SIMBOLIZAM LIDERANÇA, AQUELES QUE SÃO ESCOLHIDOS PARA COMANDAR, GOVERNAR, QUE SÃO DESIGNADOS PARA ÀS RESPONSÁBILIDADES MAIS IMPORTANTES. SÃO AUTORIDADES EM POSIÇÃO HIERARQUICA ACIMA DE TODAS AS OUTRAS.</a:t>
            </a:r>
          </a:p>
          <a:p>
            <a:pPr marL="0" indent="0" algn="just">
              <a:buNone/>
            </a:pPr>
            <a:endParaRPr lang="pt-BR" sz="2800" b="1" dirty="0" smtClean="0"/>
          </a:p>
          <a:p>
            <a:pPr marL="0" indent="0" algn="just">
              <a:buNone/>
            </a:pPr>
            <a:r>
              <a:rPr lang="pt-BR" sz="2800" b="1" dirty="0">
                <a:solidFill>
                  <a:srgbClr val="FF0000"/>
                </a:solidFill>
              </a:rPr>
              <a:t>O MAR </a:t>
            </a:r>
            <a:r>
              <a:rPr lang="pt-BR" sz="2800" b="1" dirty="0" smtClean="0">
                <a:solidFill>
                  <a:srgbClr val="FF0000"/>
                </a:solidFill>
              </a:rPr>
              <a:t>OU </a:t>
            </a:r>
            <a:r>
              <a:rPr lang="pt-BR" sz="2800" b="1" dirty="0">
                <a:solidFill>
                  <a:srgbClr val="FF0000"/>
                </a:solidFill>
              </a:rPr>
              <a:t>AGUAS </a:t>
            </a:r>
            <a:r>
              <a:rPr lang="pt-BR" sz="2800" b="1" dirty="0" smtClean="0">
                <a:solidFill>
                  <a:srgbClr val="FF0000"/>
                </a:solidFill>
              </a:rPr>
              <a:t>(Ap. </a:t>
            </a:r>
            <a:r>
              <a:rPr lang="pt-BR" sz="2800" b="1" dirty="0">
                <a:solidFill>
                  <a:srgbClr val="FF0000"/>
                </a:solidFill>
              </a:rPr>
              <a:t>17: 15; Jr. 2:13 </a:t>
            </a:r>
            <a:r>
              <a:rPr lang="pt-BR" sz="2800" b="1" dirty="0" err="1" smtClean="0">
                <a:solidFill>
                  <a:srgbClr val="FF0000"/>
                </a:solidFill>
              </a:rPr>
              <a:t>Jo</a:t>
            </a:r>
            <a:r>
              <a:rPr lang="pt-BR" sz="2800" b="1" dirty="0" smtClean="0">
                <a:solidFill>
                  <a:srgbClr val="FF0000"/>
                </a:solidFill>
              </a:rPr>
              <a:t>. 7: 37-39) SIMBOLIZAM POVOS</a:t>
            </a:r>
            <a:r>
              <a:rPr lang="pt-BR" sz="2800" b="1" dirty="0">
                <a:solidFill>
                  <a:srgbClr val="FF0000"/>
                </a:solidFill>
              </a:rPr>
              <a:t>, </a:t>
            </a:r>
            <a:r>
              <a:rPr lang="pt-BR" sz="2800" b="1" dirty="0" smtClean="0">
                <a:solidFill>
                  <a:srgbClr val="FF0000"/>
                </a:solidFill>
              </a:rPr>
              <a:t>MULTIDÕES, </a:t>
            </a:r>
            <a:r>
              <a:rPr lang="pt-BR" sz="2800" b="1" dirty="0">
                <a:solidFill>
                  <a:srgbClr val="FF0000"/>
                </a:solidFill>
              </a:rPr>
              <a:t>NAÇÕES E </a:t>
            </a:r>
            <a:r>
              <a:rPr lang="pt-BR" sz="2800" b="1" dirty="0" smtClean="0">
                <a:solidFill>
                  <a:srgbClr val="FF0000"/>
                </a:solidFill>
              </a:rPr>
              <a:t>LINGUAS, LOCAL DE GRANDE POPULAÇÃO. SIMBOLIZAM VIDA E O ESPÍRITO DO CRIADOR.</a:t>
            </a:r>
          </a:p>
          <a:p>
            <a:pPr marL="0" indent="0" algn="just">
              <a:buNone/>
            </a:pPr>
            <a:endParaRPr lang="pt-BR" sz="2800" b="1" dirty="0"/>
          </a:p>
          <a:p>
            <a:pPr marL="0" indent="0" algn="just">
              <a:buNone/>
            </a:pPr>
            <a:r>
              <a:rPr lang="pt-BR" sz="2800" b="1" dirty="0"/>
              <a:t>A TERRA </a:t>
            </a:r>
            <a:r>
              <a:rPr lang="pt-BR" sz="2800" b="1" dirty="0" smtClean="0"/>
              <a:t>(</a:t>
            </a:r>
            <a:r>
              <a:rPr lang="pt-BR" sz="2800" b="1" dirty="0" err="1" smtClean="0"/>
              <a:t>Êx</a:t>
            </a:r>
            <a:r>
              <a:rPr lang="pt-BR" sz="2800" b="1" dirty="0" smtClean="0"/>
              <a:t>. 14: 16; </a:t>
            </a:r>
            <a:r>
              <a:rPr lang="pt-BR" sz="2800" b="1" dirty="0" err="1" smtClean="0"/>
              <a:t>Sl</a:t>
            </a:r>
            <a:r>
              <a:rPr lang="pt-BR" sz="2800" b="1" dirty="0" smtClean="0"/>
              <a:t>. 106: 9; Gn</a:t>
            </a:r>
            <a:r>
              <a:rPr lang="pt-BR" sz="2800" b="1" dirty="0"/>
              <a:t>. 1: 2; Gn. 3: </a:t>
            </a:r>
            <a:r>
              <a:rPr lang="pt-BR" sz="2800" b="1" dirty="0" smtClean="0"/>
              <a:t>19; 1Sm</a:t>
            </a:r>
            <a:r>
              <a:rPr lang="pt-BR" sz="2800" b="1" dirty="0"/>
              <a:t>. </a:t>
            </a:r>
            <a:r>
              <a:rPr lang="pt-BR" sz="2800" b="1" dirty="0" smtClean="0"/>
              <a:t>28:3-15; Jr. 2: 6; Jr. 4: 23; </a:t>
            </a:r>
            <a:r>
              <a:rPr lang="pt-BR" sz="2800" b="1" dirty="0" err="1" smtClean="0"/>
              <a:t>Is</a:t>
            </a:r>
            <a:r>
              <a:rPr lang="pt-BR" sz="2800" b="1" dirty="0" smtClean="0"/>
              <a:t>. 14: 15) LUGAR SECO, DESÉRTICO, SIMBOLIZA VAZIO, O LOCAL ONDE SÃO COLOCADOS OS MORTOS, LUGAR DE SEPULTAMENTO, DE AUSENCIA </a:t>
            </a:r>
            <a:r>
              <a:rPr lang="pt-BR" sz="2800" b="1" dirty="0"/>
              <a:t>DE </a:t>
            </a:r>
            <a:r>
              <a:rPr lang="pt-BR" sz="2800" b="1" dirty="0" smtClean="0"/>
              <a:t>VIDA.</a:t>
            </a:r>
            <a:endParaRPr lang="pt-BR" sz="2800" b="1" dirty="0"/>
          </a:p>
          <a:p>
            <a:pPr marL="0" indent="0" algn="just">
              <a:buNone/>
            </a:pPr>
            <a:endParaRPr lang="pt-BR" sz="2800" b="1" dirty="0" smtClean="0"/>
          </a:p>
          <a:p>
            <a:pPr marL="0" indent="0" algn="just">
              <a:buNone/>
            </a:pPr>
            <a:r>
              <a:rPr lang="pt-BR" sz="2800" b="1" dirty="0" smtClean="0">
                <a:solidFill>
                  <a:srgbClr val="FF0000"/>
                </a:solidFill>
              </a:rPr>
              <a:t>O DRAGÃO OU ANTIGA SERPENTE (Ap. </a:t>
            </a:r>
            <a:r>
              <a:rPr lang="pt-BR" sz="2800" b="1" dirty="0">
                <a:solidFill>
                  <a:srgbClr val="FF0000"/>
                </a:solidFill>
              </a:rPr>
              <a:t>12: </a:t>
            </a:r>
            <a:r>
              <a:rPr lang="pt-BR" sz="2800" b="1" dirty="0" smtClean="0">
                <a:solidFill>
                  <a:srgbClr val="FF0000"/>
                </a:solidFill>
              </a:rPr>
              <a:t>9) SIMBOLIZA O DIABO E SATANÁS, NOSSO 2º MAIOR INIMIGO, O PRINCIPAL E MAIOR É O NOSSO PRÓPRIO EU .</a:t>
            </a:r>
          </a:p>
          <a:p>
            <a:pPr algn="just"/>
            <a:endParaRPr lang="pt-BR" sz="2000" b="1" dirty="0"/>
          </a:p>
        </p:txBody>
      </p:sp>
      <p:sp>
        <p:nvSpPr>
          <p:cNvPr id="5" name="Título 1"/>
          <p:cNvSpPr txBox="1">
            <a:spLocks/>
          </p:cNvSpPr>
          <p:nvPr/>
        </p:nvSpPr>
        <p:spPr>
          <a:xfrm>
            <a:off x="0" y="0"/>
            <a:ext cx="9144000" cy="1340768"/>
          </a:xfrm>
          <a:prstGeom prst="rect">
            <a:avLst/>
          </a:prstGeom>
          <a:solidFill>
            <a:schemeClr val="tx2">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TEXTOS CHAVES QUE AJUDAM DECIFRAR AS REVELAÇÕES BÍBLICAS APOCALÍPTICAS </a:t>
            </a:r>
            <a:endParaRPr lang="pt-BR" b="1" dirty="0">
              <a:solidFill>
                <a:schemeClr val="bg1"/>
              </a:solidFill>
            </a:endParaRPr>
          </a:p>
        </p:txBody>
      </p:sp>
    </p:spTree>
    <p:extLst>
      <p:ext uri="{BB962C8B-B14F-4D97-AF65-F5344CB8AC3E}">
        <p14:creationId xmlns:p14="http://schemas.microsoft.com/office/powerpoint/2010/main" val="170576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937921114"/>
              </p:ext>
            </p:extLst>
          </p:nvPr>
        </p:nvGraphicFramePr>
        <p:xfrm>
          <a:off x="0" y="692697"/>
          <a:ext cx="9144000" cy="6192687"/>
        </p:xfrm>
        <a:graphic>
          <a:graphicData uri="http://schemas.openxmlformats.org/drawingml/2006/table">
            <a:tbl>
              <a:tblPr firstRow="1" firstCol="1" bandRow="1">
                <a:tableStyleId>{5C22544A-7EE6-4342-B048-85BDC9FD1C3A}</a:tableStyleId>
              </a:tblPr>
              <a:tblGrid>
                <a:gridCol w="3190743"/>
                <a:gridCol w="2859075"/>
                <a:gridCol w="3094182"/>
              </a:tblGrid>
              <a:tr h="1008111">
                <a:tc>
                  <a:txBody>
                    <a:bodyPr/>
                    <a:lstStyle/>
                    <a:p>
                      <a:pPr algn="l" fontAlgn="b">
                        <a:lnSpc>
                          <a:spcPct val="107000"/>
                        </a:lnSpc>
                        <a:spcAft>
                          <a:spcPts val="0"/>
                        </a:spcAft>
                      </a:pPr>
                      <a:r>
                        <a:rPr lang="pt-BR" sz="2000" b="1" dirty="0" smtClean="0">
                          <a:solidFill>
                            <a:schemeClr val="tx1"/>
                          </a:solidFill>
                          <a:effectLst/>
                        </a:rPr>
                        <a:t>As sete (7)</a:t>
                      </a:r>
                      <a:r>
                        <a:rPr lang="pt-BR" sz="2000" b="1" baseline="0" dirty="0" smtClean="0">
                          <a:solidFill>
                            <a:schemeClr val="tx1"/>
                          </a:solidFill>
                          <a:effectLst/>
                        </a:rPr>
                        <a:t> cabeças possuem nomes que são</a:t>
                      </a:r>
                      <a:r>
                        <a:rPr lang="pt-BR" sz="2000" b="1" dirty="0" smtClean="0">
                          <a:solidFill>
                            <a:schemeClr val="tx1"/>
                          </a:solidFill>
                          <a:effectLst/>
                        </a:rPr>
                        <a:t> </a:t>
                      </a:r>
                      <a:r>
                        <a:rPr lang="pt-BR" sz="2000" b="1" dirty="0">
                          <a:solidFill>
                            <a:schemeClr val="tx1"/>
                          </a:solidFill>
                          <a:effectLst/>
                        </a:rPr>
                        <a:t>blasfêmias </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107000"/>
                        </a:lnSpc>
                        <a:spcAft>
                          <a:spcPts val="0"/>
                        </a:spcAft>
                      </a:pPr>
                      <a:r>
                        <a:rPr lang="pt-BR" sz="2000" b="1" dirty="0">
                          <a:solidFill>
                            <a:schemeClr val="tx1"/>
                          </a:solidFill>
                          <a:effectLst/>
                        </a:rPr>
                        <a:t>Fala como dragão – </a:t>
                      </a:r>
                      <a:r>
                        <a:rPr lang="pt-BR" sz="2000" b="1" dirty="0" smtClean="0">
                          <a:solidFill>
                            <a:schemeClr val="tx1"/>
                          </a:solidFill>
                          <a:effectLst/>
                        </a:rPr>
                        <a:t>Figura que</a:t>
                      </a:r>
                      <a:r>
                        <a:rPr lang="pt-BR" sz="2000" b="1" baseline="0" dirty="0" smtClean="0">
                          <a:solidFill>
                            <a:schemeClr val="tx1"/>
                          </a:solidFill>
                          <a:effectLst/>
                        </a:rPr>
                        <a:t> representa o diabo e satanás</a:t>
                      </a:r>
                      <a:endParaRPr lang="pt-BR" sz="2000" b="1" dirty="0">
                        <a:solidFill>
                          <a:schemeClr val="tx1"/>
                        </a:solidFill>
                        <a:effectLst/>
                        <a:latin typeface="Calibri"/>
                        <a:ea typeface="Calibri"/>
                        <a:cs typeface="Arial"/>
                      </a:endParaRPr>
                    </a:p>
                  </a:txBody>
                  <a:tcPr marL="68580" marR="68580" marT="0" marB="0" anchor="ctr">
                    <a:solidFill>
                      <a:srgbClr val="FFC000"/>
                    </a:solidFill>
                  </a:tcPr>
                </a:tc>
                <a:tc>
                  <a:txBody>
                    <a:bodyPr/>
                    <a:lstStyle/>
                    <a:p>
                      <a:pPr algn="l" fontAlgn="b">
                        <a:lnSpc>
                          <a:spcPct val="107000"/>
                        </a:lnSpc>
                        <a:spcAft>
                          <a:spcPts val="0"/>
                        </a:spcAft>
                      </a:pPr>
                      <a:r>
                        <a:rPr lang="pt-BR" sz="2000" b="1" dirty="0">
                          <a:solidFill>
                            <a:schemeClr val="tx1"/>
                          </a:solidFill>
                          <a:effectLst/>
                        </a:rPr>
                        <a:t>Não </a:t>
                      </a:r>
                      <a:r>
                        <a:rPr lang="pt-BR" sz="2000" b="1" dirty="0" smtClean="0">
                          <a:solidFill>
                            <a:schemeClr val="tx1"/>
                          </a:solidFill>
                          <a:effectLst/>
                        </a:rPr>
                        <a:t>informa </a:t>
                      </a:r>
                      <a:r>
                        <a:rPr lang="pt-BR" sz="2000" b="1" dirty="0">
                          <a:solidFill>
                            <a:schemeClr val="tx1"/>
                          </a:solidFill>
                          <a:effectLst/>
                        </a:rPr>
                        <a:t>ter boca e </a:t>
                      </a:r>
                      <a:r>
                        <a:rPr lang="pt-BR" sz="2000" b="1" dirty="0" smtClean="0">
                          <a:solidFill>
                            <a:schemeClr val="tx1"/>
                          </a:solidFill>
                          <a:effectLst/>
                        </a:rPr>
                        <a:t>falar.</a:t>
                      </a:r>
                      <a:r>
                        <a:rPr lang="pt-BR" sz="2000" b="1" baseline="0" dirty="0" smtClean="0">
                          <a:solidFill>
                            <a:schemeClr val="tx1"/>
                          </a:solidFill>
                          <a:effectLst/>
                        </a:rPr>
                        <a:t> É o chifre pequeno que possui boca e fala.</a:t>
                      </a:r>
                      <a:endParaRPr lang="pt-BR" sz="2000" b="1" dirty="0">
                        <a:solidFill>
                          <a:schemeClr val="tx1"/>
                        </a:solidFill>
                        <a:effectLst/>
                        <a:latin typeface="Calibri"/>
                        <a:ea typeface="Calibri"/>
                        <a:cs typeface="Arial"/>
                      </a:endParaRPr>
                    </a:p>
                  </a:txBody>
                  <a:tcPr marL="68580" marR="68580" marT="0" marB="0" anchor="ctr">
                    <a:solidFill>
                      <a:srgbClr val="92D050"/>
                    </a:solidFill>
                  </a:tcPr>
                </a:tc>
              </a:tr>
              <a:tr h="936104">
                <a:tc>
                  <a:txBody>
                    <a:bodyPr/>
                    <a:lstStyle/>
                    <a:p>
                      <a:pPr algn="l" fontAlgn="b">
                        <a:lnSpc>
                          <a:spcPct val="107000"/>
                        </a:lnSpc>
                        <a:spcAft>
                          <a:spcPts val="0"/>
                        </a:spcAft>
                      </a:pPr>
                      <a:r>
                        <a:rPr lang="pt-BR" sz="2000" b="1">
                          <a:solidFill>
                            <a:schemeClr val="tx1"/>
                          </a:solidFill>
                          <a:effectLst/>
                        </a:rPr>
                        <a:t>Recebe autoridade para agir por 42 meses proféticos ou 1260 dias/anos.</a:t>
                      </a:r>
                      <a:endParaRPr lang="pt-BR" sz="2000" b="1">
                        <a:solidFill>
                          <a:schemeClr val="tx1"/>
                        </a:solidFill>
                        <a:effectLst/>
                        <a:latin typeface="Calibri"/>
                        <a:ea typeface="Calibri"/>
                        <a:cs typeface="Arial"/>
                      </a:endParaRPr>
                    </a:p>
                  </a:txBody>
                  <a:tcPr marL="68580" marR="68580" marT="0" marB="0" anchor="ctr"/>
                </a:tc>
                <a:tc>
                  <a:txBody>
                    <a:bodyPr/>
                    <a:lstStyle/>
                    <a:p>
                      <a:pPr algn="l" fontAlgn="b">
                        <a:lnSpc>
                          <a:spcPct val="107000"/>
                        </a:lnSpc>
                        <a:spcAft>
                          <a:spcPts val="0"/>
                        </a:spcAft>
                      </a:pPr>
                      <a:r>
                        <a:rPr lang="pt-BR" sz="2000" b="1" dirty="0">
                          <a:solidFill>
                            <a:schemeClr val="tx1"/>
                          </a:solidFill>
                          <a:effectLst/>
                        </a:rPr>
                        <a:t>Não define período de atuação</a:t>
                      </a:r>
                      <a:endParaRPr lang="pt-BR" sz="2000" b="1" dirty="0">
                        <a:solidFill>
                          <a:schemeClr val="tx1"/>
                        </a:solidFill>
                        <a:effectLst/>
                        <a:latin typeface="Calibri"/>
                        <a:ea typeface="Calibri"/>
                        <a:cs typeface="Arial"/>
                      </a:endParaRPr>
                    </a:p>
                  </a:txBody>
                  <a:tcPr marL="68580" marR="68580" marT="0" marB="0" anchor="ctr">
                    <a:solidFill>
                      <a:srgbClr val="FFC000"/>
                    </a:solidFill>
                  </a:tcPr>
                </a:tc>
                <a:tc>
                  <a:txBody>
                    <a:bodyPr/>
                    <a:lstStyle/>
                    <a:p>
                      <a:pPr algn="l" fontAlgn="b">
                        <a:lnSpc>
                          <a:spcPct val="107000"/>
                        </a:lnSpc>
                        <a:spcAft>
                          <a:spcPts val="0"/>
                        </a:spcAft>
                      </a:pPr>
                      <a:r>
                        <a:rPr lang="pt-BR" sz="2000" b="1" dirty="0">
                          <a:solidFill>
                            <a:schemeClr val="tx1"/>
                          </a:solidFill>
                          <a:effectLst/>
                        </a:rPr>
                        <a:t>Não </a:t>
                      </a:r>
                      <a:r>
                        <a:rPr lang="pt-BR" sz="2000" b="1" dirty="0" smtClean="0">
                          <a:solidFill>
                            <a:schemeClr val="tx1"/>
                          </a:solidFill>
                          <a:effectLst/>
                        </a:rPr>
                        <a:t>define um </a:t>
                      </a:r>
                      <a:r>
                        <a:rPr lang="pt-BR" sz="2000" b="1" dirty="0">
                          <a:solidFill>
                            <a:schemeClr val="tx1"/>
                          </a:solidFill>
                          <a:effectLst/>
                        </a:rPr>
                        <a:t>tempo de </a:t>
                      </a:r>
                      <a:r>
                        <a:rPr lang="pt-BR" sz="2000" b="1" dirty="0" smtClean="0">
                          <a:solidFill>
                            <a:schemeClr val="tx1"/>
                          </a:solidFill>
                          <a:effectLst/>
                        </a:rPr>
                        <a:t>atuação para esta</a:t>
                      </a:r>
                      <a:r>
                        <a:rPr lang="pt-BR" sz="2000" b="1" baseline="0" dirty="0" smtClean="0">
                          <a:solidFill>
                            <a:schemeClr val="tx1"/>
                          </a:solidFill>
                          <a:effectLst/>
                        </a:rPr>
                        <a:t> Besta.</a:t>
                      </a:r>
                      <a:endParaRPr lang="pt-BR" sz="2000" b="1" dirty="0">
                        <a:solidFill>
                          <a:schemeClr val="tx1"/>
                        </a:solidFill>
                        <a:effectLst/>
                        <a:latin typeface="Calibri"/>
                        <a:ea typeface="Calibri"/>
                        <a:cs typeface="Arial"/>
                      </a:endParaRPr>
                    </a:p>
                  </a:txBody>
                  <a:tcPr marL="68580" marR="68580" marT="0" marB="0" anchor="ctr">
                    <a:solidFill>
                      <a:srgbClr val="92D050"/>
                    </a:solidFill>
                  </a:tcPr>
                </a:tc>
              </a:tr>
              <a:tr h="1037816">
                <a:tc>
                  <a:txBody>
                    <a:bodyPr/>
                    <a:lstStyle/>
                    <a:p>
                      <a:pPr algn="l" fontAlgn="b">
                        <a:lnSpc>
                          <a:spcPct val="107000"/>
                        </a:lnSpc>
                        <a:spcAft>
                          <a:spcPts val="0"/>
                        </a:spcAft>
                      </a:pPr>
                      <a:r>
                        <a:rPr lang="pt-BR" sz="2000" b="1">
                          <a:solidFill>
                            <a:schemeClr val="tx1"/>
                          </a:solidFill>
                          <a:effectLst/>
                        </a:rPr>
                        <a:t>O Dragão concedeu grande autoridade, seu poder, e seu trono para a 1º Besta</a:t>
                      </a:r>
                      <a:endParaRPr lang="pt-BR" sz="2000" b="1">
                        <a:solidFill>
                          <a:schemeClr val="tx1"/>
                        </a:solidFill>
                        <a:effectLst/>
                        <a:latin typeface="Calibri"/>
                        <a:ea typeface="Calibri"/>
                        <a:cs typeface="Arial"/>
                      </a:endParaRPr>
                    </a:p>
                  </a:txBody>
                  <a:tcPr marL="68580" marR="68580" marT="0" marB="0" anchor="ctr"/>
                </a:tc>
                <a:tc>
                  <a:txBody>
                    <a:bodyPr/>
                    <a:lstStyle/>
                    <a:p>
                      <a:pPr algn="l" fontAlgn="b">
                        <a:lnSpc>
                          <a:spcPct val="107000"/>
                        </a:lnSpc>
                        <a:spcAft>
                          <a:spcPts val="0"/>
                        </a:spcAft>
                      </a:pPr>
                      <a:r>
                        <a:rPr lang="pt-BR" sz="2000" b="1">
                          <a:solidFill>
                            <a:schemeClr val="tx1"/>
                          </a:solidFill>
                          <a:effectLst/>
                        </a:rPr>
                        <a:t>Exerce a mesma autoridade da 1º Besta, mas em sua presença  </a:t>
                      </a:r>
                      <a:endParaRPr lang="pt-BR" sz="2000" b="1">
                        <a:solidFill>
                          <a:schemeClr val="tx1"/>
                        </a:solidFill>
                        <a:effectLst/>
                        <a:latin typeface="Calibri"/>
                        <a:ea typeface="Calibri"/>
                        <a:cs typeface="Arial"/>
                      </a:endParaRPr>
                    </a:p>
                  </a:txBody>
                  <a:tcPr marL="68580" marR="68580" marT="0" marB="0" anchor="ctr">
                    <a:solidFill>
                      <a:srgbClr val="FFC000"/>
                    </a:solidFill>
                  </a:tcPr>
                </a:tc>
                <a:tc>
                  <a:txBody>
                    <a:bodyPr/>
                    <a:lstStyle/>
                    <a:p>
                      <a:pPr algn="l" fontAlgn="b">
                        <a:lnSpc>
                          <a:spcPct val="107000"/>
                        </a:lnSpc>
                        <a:spcAft>
                          <a:spcPts val="0"/>
                        </a:spcAft>
                      </a:pPr>
                      <a:r>
                        <a:rPr lang="pt-BR" sz="2000" b="1" dirty="0">
                          <a:solidFill>
                            <a:schemeClr val="tx1"/>
                          </a:solidFill>
                          <a:effectLst/>
                        </a:rPr>
                        <a:t>Devora a terra, pisa a pés e a despedaça, </a:t>
                      </a:r>
                      <a:r>
                        <a:rPr lang="pt-BR" sz="2000" b="1" dirty="0" smtClean="0">
                          <a:solidFill>
                            <a:schemeClr val="tx1"/>
                          </a:solidFill>
                          <a:effectLst/>
                        </a:rPr>
                        <a:t>a </a:t>
                      </a:r>
                      <a:r>
                        <a:rPr lang="pt-BR" sz="2000" b="1" dirty="0">
                          <a:solidFill>
                            <a:schemeClr val="tx1"/>
                          </a:solidFill>
                          <a:effectLst/>
                        </a:rPr>
                        <a:t>origem do seu poder.</a:t>
                      </a:r>
                      <a:endParaRPr lang="pt-BR" sz="2000" b="1" dirty="0">
                        <a:solidFill>
                          <a:schemeClr val="tx1"/>
                        </a:solidFill>
                        <a:effectLst/>
                        <a:latin typeface="Calibri"/>
                        <a:ea typeface="Calibri"/>
                        <a:cs typeface="Arial"/>
                      </a:endParaRPr>
                    </a:p>
                  </a:txBody>
                  <a:tcPr marL="68580" marR="68580" marT="0" marB="0" anchor="ctr">
                    <a:solidFill>
                      <a:srgbClr val="92D050"/>
                    </a:solidFill>
                  </a:tcPr>
                </a:tc>
              </a:tr>
              <a:tr h="695815">
                <a:tc>
                  <a:txBody>
                    <a:bodyPr/>
                    <a:lstStyle/>
                    <a:p>
                      <a:pPr algn="l" fontAlgn="b">
                        <a:lnSpc>
                          <a:spcPct val="107000"/>
                        </a:lnSpc>
                        <a:spcAft>
                          <a:spcPts val="0"/>
                        </a:spcAft>
                      </a:pPr>
                      <a:r>
                        <a:rPr lang="pt-BR" sz="2000" b="1">
                          <a:solidFill>
                            <a:schemeClr val="tx1"/>
                          </a:solidFill>
                          <a:effectLst/>
                        </a:rPr>
                        <a:t>Uma das cabeças recebe uma ferida mortal</a:t>
                      </a:r>
                      <a:endParaRPr lang="pt-BR" sz="2000" b="1">
                        <a:solidFill>
                          <a:schemeClr val="tx1"/>
                        </a:solidFill>
                        <a:effectLst/>
                        <a:latin typeface="Calibri"/>
                        <a:ea typeface="Calibri"/>
                        <a:cs typeface="Arial"/>
                      </a:endParaRPr>
                    </a:p>
                  </a:txBody>
                  <a:tcPr marL="68580" marR="68580" marT="0" marB="0" anchor="ctr"/>
                </a:tc>
                <a:tc>
                  <a:txBody>
                    <a:bodyPr/>
                    <a:lstStyle/>
                    <a:p>
                      <a:pPr algn="l" fontAlgn="b">
                        <a:lnSpc>
                          <a:spcPct val="107000"/>
                        </a:lnSpc>
                        <a:spcAft>
                          <a:spcPts val="0"/>
                        </a:spcAft>
                      </a:pPr>
                      <a:r>
                        <a:rPr lang="pt-BR" sz="2000" b="1" dirty="0">
                          <a:solidFill>
                            <a:schemeClr val="tx1"/>
                          </a:solidFill>
                          <a:effectLst/>
                        </a:rPr>
                        <a:t>Não relata danos sofridos</a:t>
                      </a:r>
                      <a:endParaRPr lang="pt-BR" sz="2000" b="1" dirty="0">
                        <a:solidFill>
                          <a:schemeClr val="tx1"/>
                        </a:solidFill>
                        <a:effectLst/>
                        <a:latin typeface="Calibri"/>
                        <a:ea typeface="Calibri"/>
                        <a:cs typeface="Arial"/>
                      </a:endParaRPr>
                    </a:p>
                  </a:txBody>
                  <a:tcPr marL="68580" marR="68580" marT="0" marB="0" anchor="ctr">
                    <a:solidFill>
                      <a:srgbClr val="FFC000"/>
                    </a:solidFill>
                  </a:tcPr>
                </a:tc>
                <a:tc>
                  <a:txBody>
                    <a:bodyPr/>
                    <a:lstStyle/>
                    <a:p>
                      <a:pPr algn="l" fontAlgn="b">
                        <a:lnSpc>
                          <a:spcPct val="107000"/>
                        </a:lnSpc>
                        <a:spcAft>
                          <a:spcPts val="0"/>
                        </a:spcAft>
                      </a:pPr>
                      <a:r>
                        <a:rPr lang="pt-BR" sz="2000" b="1" dirty="0">
                          <a:solidFill>
                            <a:schemeClr val="tx1"/>
                          </a:solidFill>
                          <a:effectLst/>
                        </a:rPr>
                        <a:t>O animal é extremamente forte e possui grandes dentes de ferro</a:t>
                      </a:r>
                      <a:endParaRPr lang="pt-BR" sz="2000" b="1" dirty="0">
                        <a:solidFill>
                          <a:schemeClr val="tx1"/>
                        </a:solidFill>
                        <a:effectLst/>
                        <a:latin typeface="Calibri"/>
                        <a:ea typeface="Calibri"/>
                        <a:cs typeface="Arial"/>
                      </a:endParaRPr>
                    </a:p>
                  </a:txBody>
                  <a:tcPr marL="68580" marR="68580" marT="0" marB="0" anchor="ctr">
                    <a:solidFill>
                      <a:srgbClr val="92D050"/>
                    </a:solidFill>
                  </a:tcPr>
                </a:tc>
              </a:tr>
              <a:tr h="837014">
                <a:tc>
                  <a:txBody>
                    <a:bodyPr/>
                    <a:lstStyle/>
                    <a:p>
                      <a:pPr algn="l" fontAlgn="b">
                        <a:lnSpc>
                          <a:spcPct val="107000"/>
                        </a:lnSpc>
                        <a:spcAft>
                          <a:spcPts val="0"/>
                        </a:spcAft>
                      </a:pPr>
                      <a:r>
                        <a:rPr lang="pt-BR" sz="2000" b="1" dirty="0">
                          <a:solidFill>
                            <a:schemeClr val="tx1"/>
                          </a:solidFill>
                          <a:effectLst/>
                        </a:rPr>
                        <a:t>A ferida mortal causada por uma espada é curada </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107000"/>
                        </a:lnSpc>
                        <a:spcAft>
                          <a:spcPts val="0"/>
                        </a:spcAft>
                      </a:pPr>
                      <a:r>
                        <a:rPr lang="pt-BR" sz="2000" b="1">
                          <a:solidFill>
                            <a:schemeClr val="tx1"/>
                          </a:solidFill>
                          <a:effectLst/>
                        </a:rPr>
                        <a:t>Faz sinais e seduz as pessoas</a:t>
                      </a:r>
                      <a:endParaRPr lang="pt-BR" sz="2000" b="1">
                        <a:solidFill>
                          <a:schemeClr val="tx1"/>
                        </a:solidFill>
                        <a:effectLst/>
                        <a:latin typeface="Calibri"/>
                        <a:ea typeface="Calibri"/>
                        <a:cs typeface="Arial"/>
                      </a:endParaRPr>
                    </a:p>
                  </a:txBody>
                  <a:tcPr marL="68580" marR="68580" marT="0" marB="0" anchor="ctr">
                    <a:solidFill>
                      <a:srgbClr val="FFC000"/>
                    </a:solidFill>
                  </a:tcPr>
                </a:tc>
                <a:tc>
                  <a:txBody>
                    <a:bodyPr/>
                    <a:lstStyle/>
                    <a:p>
                      <a:pPr algn="l" fontAlgn="b">
                        <a:lnSpc>
                          <a:spcPct val="107000"/>
                        </a:lnSpc>
                        <a:spcAft>
                          <a:spcPts val="0"/>
                        </a:spcAft>
                      </a:pPr>
                      <a:r>
                        <a:rPr lang="pt-BR" sz="2000" b="1" dirty="0" smtClean="0">
                          <a:solidFill>
                            <a:schemeClr val="tx1"/>
                          </a:solidFill>
                          <a:effectLst/>
                        </a:rPr>
                        <a:t> 3 dos 10</a:t>
                      </a:r>
                      <a:r>
                        <a:rPr lang="pt-BR" sz="2000" b="1" baseline="0" dirty="0" smtClean="0">
                          <a:solidFill>
                            <a:schemeClr val="tx1"/>
                          </a:solidFill>
                          <a:effectLst/>
                        </a:rPr>
                        <a:t> </a:t>
                      </a:r>
                      <a:r>
                        <a:rPr lang="pt-BR" sz="2000" b="1" dirty="0" smtClean="0">
                          <a:solidFill>
                            <a:schemeClr val="tx1"/>
                          </a:solidFill>
                          <a:effectLst/>
                        </a:rPr>
                        <a:t>chifres são retirados dando lugar a uma</a:t>
                      </a:r>
                      <a:r>
                        <a:rPr lang="pt-BR" sz="2000" b="1" baseline="0" dirty="0" smtClean="0">
                          <a:solidFill>
                            <a:schemeClr val="tx1"/>
                          </a:solidFill>
                          <a:effectLst/>
                        </a:rPr>
                        <a:t> ponta pequena</a:t>
                      </a:r>
                      <a:endParaRPr lang="pt-BR" sz="2000" b="1" dirty="0">
                        <a:solidFill>
                          <a:schemeClr val="tx1"/>
                        </a:solidFill>
                        <a:effectLst/>
                        <a:latin typeface="Calibri"/>
                        <a:ea typeface="Calibri"/>
                        <a:cs typeface="Arial"/>
                      </a:endParaRPr>
                    </a:p>
                  </a:txBody>
                  <a:tcPr marL="68580" marR="68580" marT="0" marB="0" anchor="ctr">
                    <a:solidFill>
                      <a:srgbClr val="92D050"/>
                    </a:solidFill>
                  </a:tcPr>
                </a:tc>
              </a:tr>
              <a:tr h="1211536">
                <a:tc>
                  <a:txBody>
                    <a:bodyPr/>
                    <a:lstStyle/>
                    <a:p>
                      <a:pPr algn="l" fontAlgn="b">
                        <a:lnSpc>
                          <a:spcPct val="107000"/>
                        </a:lnSpc>
                        <a:spcAft>
                          <a:spcPts val="0"/>
                        </a:spcAft>
                      </a:pPr>
                      <a:r>
                        <a:rPr lang="pt-BR" sz="2000" b="1" dirty="0" smtClean="0">
                          <a:solidFill>
                            <a:schemeClr val="tx1"/>
                          </a:solidFill>
                          <a:effectLst/>
                        </a:rPr>
                        <a:t>O</a:t>
                      </a:r>
                      <a:r>
                        <a:rPr lang="pt-BR" sz="2000" b="1" baseline="0" dirty="0" smtClean="0">
                          <a:solidFill>
                            <a:schemeClr val="tx1"/>
                          </a:solidFill>
                          <a:effectLst/>
                        </a:rPr>
                        <a:t> mundo</a:t>
                      </a:r>
                      <a:r>
                        <a:rPr lang="pt-BR" sz="2000" b="1" dirty="0" smtClean="0">
                          <a:solidFill>
                            <a:schemeClr val="tx1"/>
                          </a:solidFill>
                          <a:effectLst/>
                        </a:rPr>
                        <a:t> fica maravilhado ao</a:t>
                      </a:r>
                      <a:r>
                        <a:rPr lang="pt-BR" sz="2000" b="1" baseline="0" dirty="0" smtClean="0">
                          <a:solidFill>
                            <a:schemeClr val="tx1"/>
                          </a:solidFill>
                          <a:effectLst/>
                        </a:rPr>
                        <a:t> ver a cura</a:t>
                      </a:r>
                      <a:r>
                        <a:rPr lang="pt-BR" sz="2000" b="1" dirty="0" smtClean="0">
                          <a:solidFill>
                            <a:schemeClr val="tx1"/>
                          </a:solidFill>
                          <a:effectLst/>
                        </a:rPr>
                        <a:t> da 1º Besta e passa</a:t>
                      </a:r>
                      <a:r>
                        <a:rPr lang="pt-BR" sz="2000" b="1" baseline="0" dirty="0" smtClean="0">
                          <a:solidFill>
                            <a:schemeClr val="tx1"/>
                          </a:solidFill>
                          <a:effectLst/>
                        </a:rPr>
                        <a:t> a segui-la.</a:t>
                      </a:r>
                      <a:endParaRPr lang="pt-BR" sz="2000" b="1" dirty="0">
                        <a:solidFill>
                          <a:schemeClr val="tx1"/>
                        </a:solidFill>
                        <a:effectLst/>
                        <a:latin typeface="Calibri"/>
                        <a:ea typeface="Calibri"/>
                        <a:cs typeface="Arial"/>
                      </a:endParaRPr>
                    </a:p>
                  </a:txBody>
                  <a:tcPr marL="68580" marR="68580" marT="0" marB="0" anchor="ctr"/>
                </a:tc>
                <a:tc>
                  <a:txBody>
                    <a:bodyPr/>
                    <a:lstStyle/>
                    <a:p>
                      <a:pPr algn="l" fontAlgn="b">
                        <a:lnSpc>
                          <a:spcPct val="107000"/>
                        </a:lnSpc>
                        <a:spcAft>
                          <a:spcPts val="0"/>
                        </a:spcAft>
                      </a:pPr>
                      <a:r>
                        <a:rPr lang="pt-BR" sz="2000" b="1" dirty="0" smtClean="0">
                          <a:solidFill>
                            <a:schemeClr val="tx1"/>
                          </a:solidFill>
                          <a:effectLst/>
                        </a:rPr>
                        <a:t>Obriga a todos que adorem a 1º Besta</a:t>
                      </a:r>
                      <a:endParaRPr lang="pt-BR" sz="2000" b="1" dirty="0">
                        <a:solidFill>
                          <a:schemeClr val="tx1"/>
                        </a:solidFill>
                        <a:effectLst/>
                        <a:latin typeface="Calibri"/>
                        <a:ea typeface="Calibri"/>
                        <a:cs typeface="Arial"/>
                      </a:endParaRPr>
                    </a:p>
                  </a:txBody>
                  <a:tcPr marL="68580" marR="68580" marT="0" marB="0" anchor="ctr">
                    <a:solidFill>
                      <a:srgbClr val="FFC000"/>
                    </a:solidFill>
                  </a:tcPr>
                </a:tc>
                <a:tc>
                  <a:txBody>
                    <a:bodyPr/>
                    <a:lstStyle/>
                    <a:p>
                      <a:pPr algn="l" fontAlgn="b">
                        <a:lnSpc>
                          <a:spcPct val="107000"/>
                        </a:lnSpc>
                        <a:spcAft>
                          <a:spcPts val="0"/>
                        </a:spcAft>
                      </a:pPr>
                      <a:r>
                        <a:rPr lang="pt-BR" sz="2000" b="1" dirty="0" smtClean="0">
                          <a:solidFill>
                            <a:schemeClr val="tx1"/>
                          </a:solidFill>
                          <a:effectLst/>
                        </a:rPr>
                        <a:t>A ponta ou chifre tem olhos e uma boca </a:t>
                      </a:r>
                      <a:endParaRPr lang="pt-BR" sz="2000" b="1" dirty="0">
                        <a:solidFill>
                          <a:schemeClr val="tx1"/>
                        </a:solidFill>
                        <a:effectLst/>
                        <a:latin typeface="Calibri"/>
                        <a:ea typeface="Calibri"/>
                        <a:cs typeface="Arial"/>
                      </a:endParaRPr>
                    </a:p>
                  </a:txBody>
                  <a:tcPr marL="68580" marR="68580" marT="0" marB="0" anchor="ctr">
                    <a:solidFill>
                      <a:srgbClr val="92D050"/>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54602577"/>
              </p:ext>
            </p:extLst>
          </p:nvPr>
        </p:nvGraphicFramePr>
        <p:xfrm>
          <a:off x="0" y="-57302"/>
          <a:ext cx="9144001" cy="822960"/>
        </p:xfrm>
        <a:graphic>
          <a:graphicData uri="http://schemas.openxmlformats.org/drawingml/2006/table">
            <a:tbl>
              <a:tblPr firstRow="1" firstCol="1" bandRow="1">
                <a:tableStyleId>{5C22544A-7EE6-4342-B048-85BDC9FD1C3A}</a:tableStyleId>
              </a:tblPr>
              <a:tblGrid>
                <a:gridCol w="3174606"/>
                <a:gridCol w="2880320"/>
                <a:gridCol w="3089075"/>
              </a:tblGrid>
              <a:tr h="620688">
                <a:tc>
                  <a:txBody>
                    <a:bodyPr/>
                    <a:lstStyle/>
                    <a:p>
                      <a:pPr algn="ctr" fontAlgn="b">
                        <a:lnSpc>
                          <a:spcPct val="150000"/>
                        </a:lnSpc>
                        <a:spcAft>
                          <a:spcPts val="0"/>
                        </a:spcAft>
                      </a:pPr>
                      <a:r>
                        <a:rPr lang="pt-BR" sz="3600" b="1" dirty="0">
                          <a:solidFill>
                            <a:schemeClr val="tx1"/>
                          </a:solidFill>
                          <a:effectLst/>
                        </a:rPr>
                        <a:t>1º Besta</a:t>
                      </a:r>
                      <a:endParaRPr lang="pt-BR" sz="3600" b="1" dirty="0">
                        <a:solidFill>
                          <a:schemeClr val="tx1"/>
                        </a:solidFill>
                        <a:effectLst/>
                        <a:latin typeface="Calibri"/>
                        <a:ea typeface="Calibri"/>
                        <a:cs typeface="Arial"/>
                      </a:endParaRPr>
                    </a:p>
                  </a:txBody>
                  <a:tcPr marL="68580" marR="68580" marT="0" marB="0">
                    <a:solidFill>
                      <a:schemeClr val="tx2">
                        <a:lumMod val="60000"/>
                        <a:lumOff val="40000"/>
                      </a:schemeClr>
                    </a:solidFill>
                  </a:tcPr>
                </a:tc>
                <a:tc>
                  <a:txBody>
                    <a:bodyPr/>
                    <a:lstStyle/>
                    <a:p>
                      <a:pPr algn="ctr" fontAlgn="b">
                        <a:lnSpc>
                          <a:spcPct val="150000"/>
                        </a:lnSpc>
                        <a:spcAft>
                          <a:spcPts val="0"/>
                        </a:spcAft>
                      </a:pPr>
                      <a:r>
                        <a:rPr lang="pt-BR" sz="3600" b="1" dirty="0">
                          <a:solidFill>
                            <a:schemeClr val="tx1"/>
                          </a:solidFill>
                          <a:effectLst/>
                        </a:rPr>
                        <a:t>2º Besta</a:t>
                      </a:r>
                      <a:endParaRPr lang="pt-BR" sz="3600" b="1" dirty="0">
                        <a:solidFill>
                          <a:schemeClr val="tx1"/>
                        </a:solidFill>
                        <a:effectLst/>
                        <a:latin typeface="Calibri"/>
                        <a:ea typeface="Calibri"/>
                        <a:cs typeface="Arial"/>
                      </a:endParaRPr>
                    </a:p>
                  </a:txBody>
                  <a:tcPr marL="68580" marR="68580" marT="0" marB="0">
                    <a:solidFill>
                      <a:srgbClr val="FFC000"/>
                    </a:solidFill>
                  </a:tcPr>
                </a:tc>
                <a:tc>
                  <a:txBody>
                    <a:bodyPr/>
                    <a:lstStyle/>
                    <a:p>
                      <a:pPr algn="ctr" fontAlgn="b">
                        <a:lnSpc>
                          <a:spcPct val="150000"/>
                        </a:lnSpc>
                        <a:spcAft>
                          <a:spcPts val="0"/>
                        </a:spcAft>
                      </a:pPr>
                      <a:r>
                        <a:rPr lang="pt-BR" sz="3600" b="1" dirty="0">
                          <a:solidFill>
                            <a:schemeClr val="tx1"/>
                          </a:solidFill>
                          <a:effectLst/>
                        </a:rPr>
                        <a:t>4º Animal </a:t>
                      </a:r>
                      <a:endParaRPr lang="pt-BR" sz="3600" b="1" dirty="0">
                        <a:solidFill>
                          <a:schemeClr val="tx1"/>
                        </a:solidFill>
                        <a:effectLst/>
                        <a:latin typeface="Calibri"/>
                        <a:ea typeface="Calibri"/>
                        <a:cs typeface="Arial"/>
                      </a:endParaRPr>
                    </a:p>
                  </a:txBody>
                  <a:tcPr marL="68580" marR="68580" marT="0" marB="0">
                    <a:solidFill>
                      <a:schemeClr val="accent3"/>
                    </a:solidFill>
                  </a:tcPr>
                </a:tc>
              </a:tr>
            </a:tbl>
          </a:graphicData>
        </a:graphic>
      </p:graphicFrame>
    </p:spTree>
    <p:extLst>
      <p:ext uri="{BB962C8B-B14F-4D97-AF65-F5344CB8AC3E}">
        <p14:creationId xmlns:p14="http://schemas.microsoft.com/office/powerpoint/2010/main" val="1614462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995072277"/>
              </p:ext>
            </p:extLst>
          </p:nvPr>
        </p:nvGraphicFramePr>
        <p:xfrm>
          <a:off x="0" y="708354"/>
          <a:ext cx="9143999" cy="6150846"/>
        </p:xfrm>
        <a:graphic>
          <a:graphicData uri="http://schemas.openxmlformats.org/drawingml/2006/table">
            <a:tbl>
              <a:tblPr firstRow="1" firstCol="1" bandRow="1">
                <a:tableStyleId>{5C22544A-7EE6-4342-B048-85BDC9FD1C3A}</a:tableStyleId>
              </a:tblPr>
              <a:tblGrid>
                <a:gridCol w="3190743"/>
                <a:gridCol w="2859074"/>
                <a:gridCol w="3094182"/>
              </a:tblGrid>
              <a:tr h="936104">
                <a:tc>
                  <a:txBody>
                    <a:bodyPr/>
                    <a:lstStyle/>
                    <a:p>
                      <a:pPr algn="l" fontAlgn="b">
                        <a:lnSpc>
                          <a:spcPct val="107000"/>
                        </a:lnSpc>
                        <a:spcAft>
                          <a:spcPts val="0"/>
                        </a:spcAft>
                      </a:pPr>
                      <a:r>
                        <a:rPr lang="pt-BR" sz="1600" b="1" dirty="0" smtClean="0">
                          <a:solidFill>
                            <a:schemeClr val="tx1"/>
                          </a:solidFill>
                          <a:effectLst/>
                        </a:rPr>
                        <a:t>Recebe boca e blasfema </a:t>
                      </a:r>
                      <a:r>
                        <a:rPr lang="pt-BR" sz="1600" b="1" dirty="0">
                          <a:solidFill>
                            <a:schemeClr val="tx1"/>
                          </a:solidFill>
                          <a:effectLst/>
                        </a:rPr>
                        <a:t>contra </a:t>
                      </a:r>
                      <a:r>
                        <a:rPr lang="pt-BR" sz="1600" b="1" dirty="0" smtClean="0">
                          <a:solidFill>
                            <a:schemeClr val="tx1"/>
                          </a:solidFill>
                          <a:effectLst/>
                        </a:rPr>
                        <a:t>Elohym e difama </a:t>
                      </a:r>
                      <a:r>
                        <a:rPr lang="pt-BR" sz="1600" b="1" dirty="0">
                          <a:solidFill>
                            <a:schemeClr val="tx1"/>
                          </a:solidFill>
                          <a:effectLst/>
                        </a:rPr>
                        <a:t>seu </a:t>
                      </a:r>
                      <a:r>
                        <a:rPr lang="pt-BR" sz="1600" b="1" dirty="0" smtClean="0">
                          <a:solidFill>
                            <a:schemeClr val="tx1"/>
                          </a:solidFill>
                          <a:effectLst/>
                        </a:rPr>
                        <a:t>nome</a:t>
                      </a:r>
                      <a:r>
                        <a:rPr lang="pt-BR" sz="1600" b="1" baseline="0" dirty="0" smtClean="0">
                          <a:solidFill>
                            <a:schemeClr val="tx1"/>
                          </a:solidFill>
                          <a:effectLst/>
                        </a:rPr>
                        <a:t>,</a:t>
                      </a:r>
                      <a:r>
                        <a:rPr lang="pt-BR" sz="1600" b="1" dirty="0" smtClean="0">
                          <a:solidFill>
                            <a:schemeClr val="tx1"/>
                          </a:solidFill>
                          <a:effectLst/>
                        </a:rPr>
                        <a:t> </a:t>
                      </a:r>
                      <a:r>
                        <a:rPr lang="pt-BR" sz="1600" b="1" dirty="0">
                          <a:solidFill>
                            <a:schemeClr val="tx1"/>
                          </a:solidFill>
                          <a:effectLst/>
                        </a:rPr>
                        <a:t>seu tabernáculo e os habitantes do céu.</a:t>
                      </a:r>
                      <a:endParaRPr lang="pt-BR" sz="1600" b="1" dirty="0">
                        <a:solidFill>
                          <a:schemeClr val="tx1"/>
                        </a:solidFill>
                        <a:effectLst/>
                        <a:latin typeface="Calibri"/>
                        <a:ea typeface="Calibri"/>
                        <a:cs typeface="Arial"/>
                      </a:endParaRPr>
                    </a:p>
                  </a:txBody>
                  <a:tcPr marL="63440" marR="63440" marT="0" marB="0" anchor="ctr"/>
                </a:tc>
                <a:tc>
                  <a:txBody>
                    <a:bodyPr/>
                    <a:lstStyle/>
                    <a:p>
                      <a:pPr algn="l" fontAlgn="b">
                        <a:lnSpc>
                          <a:spcPct val="107000"/>
                        </a:lnSpc>
                        <a:spcAft>
                          <a:spcPts val="0"/>
                        </a:spcAft>
                      </a:pPr>
                      <a:r>
                        <a:rPr lang="pt-BR" sz="1600" b="1" dirty="0" smtClean="0">
                          <a:solidFill>
                            <a:schemeClr val="tx1"/>
                          </a:solidFill>
                          <a:effectLst/>
                        </a:rPr>
                        <a:t>Obriga a todos </a:t>
                      </a:r>
                      <a:r>
                        <a:rPr lang="pt-BR" sz="1600" b="1" dirty="0">
                          <a:solidFill>
                            <a:schemeClr val="tx1"/>
                          </a:solidFill>
                          <a:effectLst/>
                        </a:rPr>
                        <a:t>que façam uma </a:t>
                      </a:r>
                      <a:r>
                        <a:rPr lang="pt-BR" sz="1600" b="1" dirty="0" smtClean="0">
                          <a:solidFill>
                            <a:schemeClr val="tx1"/>
                          </a:solidFill>
                          <a:effectLst/>
                        </a:rPr>
                        <a:t>imagem para honrar a </a:t>
                      </a:r>
                      <a:r>
                        <a:rPr lang="pt-BR" sz="1600" b="1" dirty="0">
                          <a:solidFill>
                            <a:schemeClr val="tx1"/>
                          </a:solidFill>
                          <a:effectLst/>
                        </a:rPr>
                        <a:t>1ª Besta</a:t>
                      </a:r>
                      <a:endParaRPr lang="pt-BR" sz="1600" b="1" dirty="0">
                        <a:solidFill>
                          <a:schemeClr val="tx1"/>
                        </a:solidFill>
                        <a:effectLst/>
                        <a:latin typeface="Calibri"/>
                        <a:ea typeface="Calibri"/>
                        <a:cs typeface="Arial"/>
                      </a:endParaRPr>
                    </a:p>
                  </a:txBody>
                  <a:tcPr marL="63440" marR="63440" marT="0" marB="0" anchor="ctr">
                    <a:solidFill>
                      <a:srgbClr val="FFC000"/>
                    </a:solidFill>
                  </a:tcPr>
                </a:tc>
                <a:tc>
                  <a:txBody>
                    <a:bodyPr/>
                    <a:lstStyle/>
                    <a:p>
                      <a:pPr algn="l" fontAlgn="b">
                        <a:lnSpc>
                          <a:spcPct val="107000"/>
                        </a:lnSpc>
                        <a:spcAft>
                          <a:spcPts val="0"/>
                        </a:spcAft>
                      </a:pPr>
                      <a:r>
                        <a:rPr lang="pt-BR" sz="1600" b="1" dirty="0">
                          <a:solidFill>
                            <a:schemeClr val="tx1"/>
                          </a:solidFill>
                          <a:effectLst/>
                        </a:rPr>
                        <a:t>A boca do chifre profere insolências contra o Altíssimo.</a:t>
                      </a:r>
                      <a:endParaRPr lang="pt-BR" sz="1600" b="1" dirty="0">
                        <a:solidFill>
                          <a:schemeClr val="tx1"/>
                        </a:solidFill>
                        <a:effectLst/>
                        <a:latin typeface="Calibri"/>
                        <a:ea typeface="Calibri"/>
                        <a:cs typeface="Arial"/>
                      </a:endParaRPr>
                    </a:p>
                  </a:txBody>
                  <a:tcPr marL="63440" marR="63440" marT="0" marB="0" anchor="ctr">
                    <a:solidFill>
                      <a:schemeClr val="accent3"/>
                    </a:solidFill>
                  </a:tcPr>
                </a:tc>
              </a:tr>
              <a:tr h="792088">
                <a:tc>
                  <a:txBody>
                    <a:bodyPr/>
                    <a:lstStyle/>
                    <a:p>
                      <a:pPr algn="l" fontAlgn="b">
                        <a:lnSpc>
                          <a:spcPct val="107000"/>
                        </a:lnSpc>
                        <a:spcAft>
                          <a:spcPts val="0"/>
                        </a:spcAft>
                      </a:pPr>
                      <a:r>
                        <a:rPr lang="pt-BR" sz="1600" b="1" dirty="0" smtClean="0">
                          <a:solidFill>
                            <a:schemeClr val="tx1"/>
                          </a:solidFill>
                          <a:effectLst/>
                        </a:rPr>
                        <a:t>Faz </a:t>
                      </a:r>
                      <a:r>
                        <a:rPr lang="pt-BR" sz="1600" b="1" dirty="0">
                          <a:solidFill>
                            <a:schemeClr val="tx1"/>
                          </a:solidFill>
                          <a:effectLst/>
                        </a:rPr>
                        <a:t>guerra aos santos por 42 meses proféticos ou 1260 dias/ano e os vence.</a:t>
                      </a:r>
                      <a:endParaRPr lang="pt-BR" sz="1600" b="1" dirty="0">
                        <a:solidFill>
                          <a:schemeClr val="tx1"/>
                        </a:solidFill>
                        <a:effectLst/>
                        <a:latin typeface="Calibri"/>
                        <a:ea typeface="Calibri"/>
                        <a:cs typeface="Arial"/>
                      </a:endParaRPr>
                    </a:p>
                  </a:txBody>
                  <a:tcPr marL="63440" marR="63440" marT="0" marB="0" anchor="ctr"/>
                </a:tc>
                <a:tc>
                  <a:txBody>
                    <a:bodyPr/>
                    <a:lstStyle/>
                    <a:p>
                      <a:pPr algn="l" fontAlgn="b">
                        <a:lnSpc>
                          <a:spcPct val="107000"/>
                        </a:lnSpc>
                        <a:spcAft>
                          <a:spcPts val="0"/>
                        </a:spcAft>
                      </a:pPr>
                      <a:r>
                        <a:rPr lang="pt-BR" sz="1600" b="1" dirty="0">
                          <a:solidFill>
                            <a:schemeClr val="tx1"/>
                          </a:solidFill>
                          <a:effectLst/>
                        </a:rPr>
                        <a:t>Obriga a todos que adorem a imagem que fizeram da 1º Besta</a:t>
                      </a:r>
                      <a:endParaRPr lang="pt-BR" sz="1600" b="1" dirty="0">
                        <a:solidFill>
                          <a:schemeClr val="tx1"/>
                        </a:solidFill>
                        <a:effectLst/>
                        <a:latin typeface="Calibri"/>
                        <a:ea typeface="Calibri"/>
                        <a:cs typeface="Arial"/>
                      </a:endParaRPr>
                    </a:p>
                  </a:txBody>
                  <a:tcPr marL="63440" marR="63440" marT="0" marB="0" anchor="ctr">
                    <a:solidFill>
                      <a:srgbClr val="FFC000"/>
                    </a:solidFill>
                  </a:tcPr>
                </a:tc>
                <a:tc>
                  <a:txBody>
                    <a:bodyPr/>
                    <a:lstStyle/>
                    <a:p>
                      <a:pPr algn="l" fontAlgn="b">
                        <a:lnSpc>
                          <a:spcPct val="107000"/>
                        </a:lnSpc>
                        <a:spcAft>
                          <a:spcPts val="0"/>
                        </a:spcAft>
                      </a:pPr>
                      <a:r>
                        <a:rPr lang="pt-BR" sz="1600" b="1" dirty="0">
                          <a:solidFill>
                            <a:schemeClr val="tx1"/>
                          </a:solidFill>
                          <a:effectLst/>
                        </a:rPr>
                        <a:t>O chifre ou Ponta pequena realiza mudanças na lei e no calendário.</a:t>
                      </a:r>
                      <a:endParaRPr lang="pt-BR" sz="1600" b="1" dirty="0">
                        <a:solidFill>
                          <a:schemeClr val="tx1"/>
                        </a:solidFill>
                        <a:effectLst/>
                        <a:latin typeface="Calibri"/>
                        <a:ea typeface="Calibri"/>
                        <a:cs typeface="Arial"/>
                      </a:endParaRPr>
                    </a:p>
                  </a:txBody>
                  <a:tcPr marL="63440" marR="63440" marT="0" marB="0" anchor="ctr">
                    <a:solidFill>
                      <a:schemeClr val="accent3"/>
                    </a:solidFill>
                  </a:tcPr>
                </a:tc>
              </a:tr>
              <a:tr h="1103339">
                <a:tc>
                  <a:txBody>
                    <a:bodyPr/>
                    <a:lstStyle/>
                    <a:p>
                      <a:pPr algn="l">
                        <a:lnSpc>
                          <a:spcPct val="107000"/>
                        </a:lnSpc>
                        <a:spcAft>
                          <a:spcPts val="0"/>
                        </a:spcAft>
                      </a:pPr>
                      <a:r>
                        <a:rPr lang="pt-BR" sz="1600" b="1" dirty="0">
                          <a:solidFill>
                            <a:schemeClr val="tx1"/>
                          </a:solidFill>
                          <a:effectLst/>
                        </a:rPr>
                        <a:t>A Besta passa a ter autoridade sobre toda tribo, língua, povo e nação.</a:t>
                      </a:r>
                      <a:endParaRPr lang="pt-BR" sz="1600" b="1" dirty="0">
                        <a:solidFill>
                          <a:schemeClr val="tx1"/>
                        </a:solidFill>
                        <a:effectLst/>
                        <a:latin typeface="Calibri"/>
                        <a:ea typeface="Calibri"/>
                        <a:cs typeface="Arial"/>
                      </a:endParaRPr>
                    </a:p>
                  </a:txBody>
                  <a:tcPr marL="63440" marR="63440" marT="0" marB="0" anchor="ctr"/>
                </a:tc>
                <a:tc>
                  <a:txBody>
                    <a:bodyPr/>
                    <a:lstStyle/>
                    <a:p>
                      <a:pPr algn="l" fontAlgn="b">
                        <a:lnSpc>
                          <a:spcPct val="107000"/>
                        </a:lnSpc>
                        <a:spcAft>
                          <a:spcPts val="0"/>
                        </a:spcAft>
                      </a:pPr>
                      <a:r>
                        <a:rPr lang="pt-BR" sz="1600" b="1" dirty="0">
                          <a:solidFill>
                            <a:schemeClr val="tx1"/>
                          </a:solidFill>
                          <a:effectLst/>
                        </a:rPr>
                        <a:t>A imagem recebe folego </a:t>
                      </a:r>
                      <a:r>
                        <a:rPr lang="pt-BR" sz="1600" b="1" dirty="0" smtClean="0">
                          <a:solidFill>
                            <a:schemeClr val="tx1"/>
                          </a:solidFill>
                          <a:effectLst/>
                        </a:rPr>
                        <a:t>(vida) para </a:t>
                      </a:r>
                      <a:r>
                        <a:rPr lang="pt-BR" sz="1600" b="1" dirty="0">
                          <a:solidFill>
                            <a:schemeClr val="tx1"/>
                          </a:solidFill>
                          <a:effectLst/>
                        </a:rPr>
                        <a:t>falar e fazer morrer </a:t>
                      </a:r>
                      <a:r>
                        <a:rPr lang="pt-BR" sz="1600" b="1" dirty="0" smtClean="0">
                          <a:solidFill>
                            <a:schemeClr val="tx1"/>
                          </a:solidFill>
                          <a:effectLst/>
                        </a:rPr>
                        <a:t>a quem se recusar adora-la.</a:t>
                      </a:r>
                      <a:endParaRPr lang="pt-BR" sz="1600" b="1" dirty="0">
                        <a:solidFill>
                          <a:schemeClr val="tx1"/>
                        </a:solidFill>
                        <a:effectLst/>
                        <a:latin typeface="Calibri"/>
                        <a:ea typeface="Calibri"/>
                        <a:cs typeface="Arial"/>
                      </a:endParaRPr>
                    </a:p>
                  </a:txBody>
                  <a:tcPr marL="63440" marR="63440" marT="0" marB="0" anchor="ctr">
                    <a:solidFill>
                      <a:srgbClr val="FFC000"/>
                    </a:solidFill>
                  </a:tcPr>
                </a:tc>
                <a:tc>
                  <a:txBody>
                    <a:bodyPr/>
                    <a:lstStyle/>
                    <a:p>
                      <a:pPr algn="l" fontAlgn="b">
                        <a:lnSpc>
                          <a:spcPct val="107000"/>
                        </a:lnSpc>
                        <a:spcAft>
                          <a:spcPts val="0"/>
                        </a:spcAft>
                      </a:pPr>
                      <a:r>
                        <a:rPr lang="pt-BR" sz="1600" b="1" dirty="0" smtClean="0">
                          <a:solidFill>
                            <a:schemeClr val="tx1"/>
                          </a:solidFill>
                          <a:effectLst/>
                        </a:rPr>
                        <a:t>Torna-se </a:t>
                      </a:r>
                      <a:r>
                        <a:rPr lang="pt-BR" sz="1600" b="1" dirty="0">
                          <a:solidFill>
                            <a:schemeClr val="tx1"/>
                          </a:solidFill>
                          <a:effectLst/>
                        </a:rPr>
                        <a:t>mais forte que os demais e faz guerra contra os santos </a:t>
                      </a:r>
                      <a:r>
                        <a:rPr lang="pt-BR" sz="1600" b="1" dirty="0" smtClean="0">
                          <a:solidFill>
                            <a:schemeClr val="tx1"/>
                          </a:solidFill>
                          <a:effectLst/>
                        </a:rPr>
                        <a:t>e os vence </a:t>
                      </a:r>
                      <a:r>
                        <a:rPr lang="pt-BR" sz="1600" b="1" dirty="0">
                          <a:solidFill>
                            <a:schemeClr val="tx1"/>
                          </a:solidFill>
                          <a:effectLst/>
                        </a:rPr>
                        <a:t>por 3 anos e meio proféticos = 42 meses ou 1260 dias/anos.</a:t>
                      </a:r>
                      <a:endParaRPr lang="pt-BR" sz="1600" b="1" dirty="0">
                        <a:solidFill>
                          <a:schemeClr val="tx1"/>
                        </a:solidFill>
                        <a:effectLst/>
                        <a:latin typeface="Calibri"/>
                        <a:ea typeface="Calibri"/>
                        <a:cs typeface="Arial"/>
                      </a:endParaRPr>
                    </a:p>
                  </a:txBody>
                  <a:tcPr marL="63440" marR="63440" marT="0" marB="0" anchor="ctr">
                    <a:solidFill>
                      <a:schemeClr val="accent3"/>
                    </a:solidFill>
                  </a:tcPr>
                </a:tc>
              </a:tr>
              <a:tr h="1042486">
                <a:tc>
                  <a:txBody>
                    <a:bodyPr/>
                    <a:lstStyle/>
                    <a:p>
                      <a:pPr algn="l" fontAlgn="b">
                        <a:lnSpc>
                          <a:spcPct val="107000"/>
                        </a:lnSpc>
                        <a:spcAft>
                          <a:spcPts val="0"/>
                        </a:spcAft>
                      </a:pPr>
                      <a:r>
                        <a:rPr lang="pt-BR" sz="1600" b="1" dirty="0">
                          <a:solidFill>
                            <a:schemeClr val="tx1"/>
                          </a:solidFill>
                          <a:effectLst/>
                        </a:rPr>
                        <a:t>Todos adoram a 1º Besta e o </a:t>
                      </a:r>
                      <a:r>
                        <a:rPr lang="pt-BR" sz="1600" b="1" dirty="0" smtClean="0">
                          <a:solidFill>
                            <a:schemeClr val="tx1"/>
                          </a:solidFill>
                          <a:effectLst/>
                        </a:rPr>
                        <a:t>dragão, </a:t>
                      </a:r>
                      <a:r>
                        <a:rPr lang="pt-BR" sz="1600" b="1" dirty="0">
                          <a:solidFill>
                            <a:schemeClr val="tx1"/>
                          </a:solidFill>
                          <a:effectLst/>
                        </a:rPr>
                        <a:t>exceto </a:t>
                      </a:r>
                      <a:r>
                        <a:rPr lang="pt-BR" sz="1600" b="1" dirty="0" smtClean="0">
                          <a:solidFill>
                            <a:schemeClr val="tx1"/>
                          </a:solidFill>
                          <a:effectLst/>
                        </a:rPr>
                        <a:t>os </a:t>
                      </a:r>
                      <a:r>
                        <a:rPr lang="pt-BR" sz="1600" b="1" dirty="0">
                          <a:solidFill>
                            <a:schemeClr val="tx1"/>
                          </a:solidFill>
                          <a:effectLst/>
                        </a:rPr>
                        <a:t>que estão com seus nomes no livro da vida do </a:t>
                      </a:r>
                      <a:r>
                        <a:rPr lang="pt-BR" sz="1600" b="1" dirty="0" smtClean="0">
                          <a:solidFill>
                            <a:schemeClr val="tx1"/>
                          </a:solidFill>
                          <a:effectLst/>
                        </a:rPr>
                        <a:t>cordeiro.</a:t>
                      </a:r>
                      <a:endParaRPr lang="pt-BR" sz="1600" b="1" dirty="0">
                        <a:solidFill>
                          <a:schemeClr val="tx1"/>
                        </a:solidFill>
                        <a:effectLst/>
                        <a:latin typeface="Calibri"/>
                        <a:ea typeface="Calibri"/>
                        <a:cs typeface="Arial"/>
                      </a:endParaRPr>
                    </a:p>
                  </a:txBody>
                  <a:tcPr marL="63440" marR="63440" marT="0" marB="0" anchor="ctr"/>
                </a:tc>
                <a:tc>
                  <a:txBody>
                    <a:bodyPr/>
                    <a:lstStyle/>
                    <a:p>
                      <a:pPr algn="l" fontAlgn="b">
                        <a:lnSpc>
                          <a:spcPct val="107000"/>
                        </a:lnSpc>
                        <a:spcAft>
                          <a:spcPts val="0"/>
                        </a:spcAft>
                      </a:pPr>
                      <a:r>
                        <a:rPr lang="pt-BR" sz="1600" b="1" dirty="0">
                          <a:solidFill>
                            <a:schemeClr val="tx1"/>
                          </a:solidFill>
                          <a:effectLst/>
                        </a:rPr>
                        <a:t>Obriga </a:t>
                      </a:r>
                      <a:r>
                        <a:rPr lang="pt-BR" sz="1600" b="1" dirty="0" smtClean="0">
                          <a:solidFill>
                            <a:schemeClr val="tx1"/>
                          </a:solidFill>
                          <a:effectLst/>
                        </a:rPr>
                        <a:t>todos </a:t>
                      </a:r>
                      <a:r>
                        <a:rPr lang="pt-BR" sz="1600" b="1" dirty="0">
                          <a:solidFill>
                            <a:schemeClr val="tx1"/>
                          </a:solidFill>
                          <a:effectLst/>
                        </a:rPr>
                        <a:t>a </a:t>
                      </a:r>
                      <a:r>
                        <a:rPr lang="pt-BR" sz="1600" b="1" dirty="0" smtClean="0">
                          <a:solidFill>
                            <a:schemeClr val="tx1"/>
                          </a:solidFill>
                          <a:effectLst/>
                        </a:rPr>
                        <a:t>ter na </a:t>
                      </a:r>
                      <a:r>
                        <a:rPr lang="pt-BR" sz="1600" b="1" dirty="0">
                          <a:solidFill>
                            <a:schemeClr val="tx1"/>
                          </a:solidFill>
                          <a:effectLst/>
                        </a:rPr>
                        <a:t>fronte ou na mão direita, uma marca de identificação com a </a:t>
                      </a:r>
                      <a:r>
                        <a:rPr lang="pt-BR" sz="1600" b="1" dirty="0" smtClean="0">
                          <a:solidFill>
                            <a:schemeClr val="tx1"/>
                          </a:solidFill>
                          <a:effectLst/>
                        </a:rPr>
                        <a:t>1º Besta.</a:t>
                      </a:r>
                      <a:endParaRPr lang="pt-BR" sz="1600" b="1" dirty="0">
                        <a:solidFill>
                          <a:schemeClr val="tx1"/>
                        </a:solidFill>
                        <a:effectLst/>
                        <a:latin typeface="Calibri"/>
                        <a:ea typeface="Calibri"/>
                        <a:cs typeface="Arial"/>
                      </a:endParaRPr>
                    </a:p>
                  </a:txBody>
                  <a:tcPr marL="63440" marR="63440" marT="0" marB="0" anchor="ctr">
                    <a:solidFill>
                      <a:srgbClr val="FFC000"/>
                    </a:solidFill>
                  </a:tcPr>
                </a:tc>
                <a:tc>
                  <a:txBody>
                    <a:bodyPr/>
                    <a:lstStyle/>
                    <a:p>
                      <a:pPr algn="l" fontAlgn="b">
                        <a:lnSpc>
                          <a:spcPct val="107000"/>
                        </a:lnSpc>
                        <a:spcAft>
                          <a:spcPts val="0"/>
                        </a:spcAft>
                      </a:pPr>
                      <a:r>
                        <a:rPr lang="pt-BR" sz="1600" b="1" dirty="0" smtClean="0">
                          <a:solidFill>
                            <a:schemeClr val="tx1"/>
                          </a:solidFill>
                          <a:effectLst/>
                        </a:rPr>
                        <a:t>Esta</a:t>
                      </a:r>
                      <a:r>
                        <a:rPr lang="pt-BR" sz="1600" b="1" baseline="0" dirty="0" smtClean="0">
                          <a:solidFill>
                            <a:schemeClr val="tx1"/>
                          </a:solidFill>
                          <a:effectLst/>
                        </a:rPr>
                        <a:t> besta</a:t>
                      </a:r>
                      <a:r>
                        <a:rPr lang="pt-BR" sz="1600" b="1" dirty="0" smtClean="0">
                          <a:solidFill>
                            <a:schemeClr val="tx1"/>
                          </a:solidFill>
                          <a:effectLst/>
                        </a:rPr>
                        <a:t>  é queimada </a:t>
                      </a:r>
                      <a:r>
                        <a:rPr lang="pt-BR" sz="1600" b="1" dirty="0">
                          <a:solidFill>
                            <a:schemeClr val="tx1"/>
                          </a:solidFill>
                          <a:effectLst/>
                        </a:rPr>
                        <a:t>e se desfaz </a:t>
                      </a:r>
                      <a:r>
                        <a:rPr lang="pt-BR" sz="1600" b="1" dirty="0" smtClean="0">
                          <a:solidFill>
                            <a:schemeClr val="tx1"/>
                          </a:solidFill>
                          <a:effectLst/>
                        </a:rPr>
                        <a:t>completamente,</a:t>
                      </a:r>
                      <a:r>
                        <a:rPr lang="pt-BR" sz="1600" b="1" baseline="0" dirty="0" smtClean="0">
                          <a:solidFill>
                            <a:schemeClr val="tx1"/>
                          </a:solidFill>
                          <a:effectLst/>
                        </a:rPr>
                        <a:t> antes dos outros animais que tem a vida prolongada mas, sem poder governamental.</a:t>
                      </a:r>
                      <a:endParaRPr lang="pt-BR" sz="1600" b="1" dirty="0">
                        <a:solidFill>
                          <a:schemeClr val="tx1"/>
                        </a:solidFill>
                        <a:effectLst/>
                        <a:latin typeface="Calibri"/>
                        <a:ea typeface="Calibri"/>
                        <a:cs typeface="Arial"/>
                      </a:endParaRPr>
                    </a:p>
                  </a:txBody>
                  <a:tcPr marL="63440" marR="63440" marT="0" marB="0" anchor="ctr">
                    <a:solidFill>
                      <a:schemeClr val="accent3"/>
                    </a:solidFill>
                  </a:tcPr>
                </a:tc>
              </a:tr>
              <a:tr h="1022776">
                <a:tc>
                  <a:txBody>
                    <a:bodyPr/>
                    <a:lstStyle/>
                    <a:p>
                      <a:pPr algn="l" fontAlgn="b">
                        <a:lnSpc>
                          <a:spcPct val="107000"/>
                        </a:lnSpc>
                        <a:spcAft>
                          <a:spcPts val="0"/>
                        </a:spcAft>
                      </a:pPr>
                      <a:r>
                        <a:rPr lang="pt-BR" sz="1600" b="1" dirty="0">
                          <a:solidFill>
                            <a:schemeClr val="tx1"/>
                          </a:solidFill>
                          <a:effectLst/>
                        </a:rPr>
                        <a:t>Não </a:t>
                      </a:r>
                      <a:r>
                        <a:rPr lang="pt-BR" sz="1600" b="1" dirty="0" smtClean="0">
                          <a:solidFill>
                            <a:schemeClr val="tx1"/>
                          </a:solidFill>
                          <a:effectLst/>
                        </a:rPr>
                        <a:t>revela </a:t>
                      </a:r>
                      <a:r>
                        <a:rPr lang="pt-BR" sz="1600" b="1" dirty="0">
                          <a:solidFill>
                            <a:schemeClr val="tx1"/>
                          </a:solidFill>
                          <a:effectLst/>
                        </a:rPr>
                        <a:t>a forma como </a:t>
                      </a:r>
                      <a:r>
                        <a:rPr lang="pt-BR" sz="1600" b="1" dirty="0" smtClean="0">
                          <a:solidFill>
                            <a:schemeClr val="tx1"/>
                          </a:solidFill>
                          <a:effectLst/>
                        </a:rPr>
                        <a:t>esta </a:t>
                      </a:r>
                      <a:r>
                        <a:rPr lang="pt-BR" sz="1600" b="1" dirty="0">
                          <a:solidFill>
                            <a:schemeClr val="tx1"/>
                          </a:solidFill>
                          <a:effectLst/>
                        </a:rPr>
                        <a:t>Besta será derrotada e </a:t>
                      </a:r>
                      <a:r>
                        <a:rPr lang="pt-BR" sz="1600" b="1" dirty="0" smtClean="0">
                          <a:solidFill>
                            <a:schemeClr val="tx1"/>
                          </a:solidFill>
                          <a:effectLst/>
                        </a:rPr>
                        <a:t>destruída, </a:t>
                      </a:r>
                      <a:r>
                        <a:rPr lang="pt-BR" sz="1600" b="1" dirty="0">
                          <a:solidFill>
                            <a:schemeClr val="tx1"/>
                          </a:solidFill>
                          <a:effectLst/>
                        </a:rPr>
                        <a:t>mas dá um </a:t>
                      </a:r>
                      <a:r>
                        <a:rPr lang="pt-BR" sz="1600" b="1" dirty="0" smtClean="0">
                          <a:solidFill>
                            <a:schemeClr val="tx1"/>
                          </a:solidFill>
                          <a:effectLst/>
                        </a:rPr>
                        <a:t>indicativo no</a:t>
                      </a:r>
                      <a:r>
                        <a:rPr lang="pt-BR" sz="1600" b="1" baseline="0" dirty="0" smtClean="0">
                          <a:solidFill>
                            <a:schemeClr val="tx1"/>
                          </a:solidFill>
                          <a:effectLst/>
                        </a:rPr>
                        <a:t> capitulo 17</a:t>
                      </a:r>
                      <a:r>
                        <a:rPr lang="pt-BR" sz="1600" b="1" dirty="0" smtClean="0">
                          <a:solidFill>
                            <a:schemeClr val="tx1"/>
                          </a:solidFill>
                          <a:effectLst/>
                        </a:rPr>
                        <a:t>.</a:t>
                      </a:r>
                      <a:endParaRPr lang="pt-BR" sz="1600" b="1" dirty="0">
                        <a:solidFill>
                          <a:schemeClr val="tx1"/>
                        </a:solidFill>
                        <a:effectLst/>
                        <a:latin typeface="Calibri"/>
                        <a:ea typeface="Calibri"/>
                        <a:cs typeface="Arial"/>
                      </a:endParaRPr>
                    </a:p>
                  </a:txBody>
                  <a:tcPr marL="63440" marR="63440" marT="0" marB="0" anchor="ctr"/>
                </a:tc>
                <a:tc>
                  <a:txBody>
                    <a:bodyPr/>
                    <a:lstStyle/>
                    <a:p>
                      <a:pPr algn="l" fontAlgn="b">
                        <a:lnSpc>
                          <a:spcPct val="107000"/>
                        </a:lnSpc>
                        <a:spcAft>
                          <a:spcPts val="0"/>
                        </a:spcAft>
                      </a:pPr>
                      <a:r>
                        <a:rPr lang="pt-BR" sz="1600" b="1" dirty="0">
                          <a:solidFill>
                            <a:schemeClr val="tx1"/>
                          </a:solidFill>
                          <a:effectLst/>
                        </a:rPr>
                        <a:t>Ninguém </a:t>
                      </a:r>
                      <a:r>
                        <a:rPr lang="pt-BR" sz="1600" b="1" dirty="0" smtClean="0">
                          <a:solidFill>
                            <a:schemeClr val="tx1"/>
                          </a:solidFill>
                          <a:effectLst/>
                        </a:rPr>
                        <a:t>pode </a:t>
                      </a:r>
                      <a:r>
                        <a:rPr lang="pt-BR" sz="1600" b="1" dirty="0">
                          <a:solidFill>
                            <a:schemeClr val="tx1"/>
                          </a:solidFill>
                          <a:effectLst/>
                        </a:rPr>
                        <a:t>negociar </a:t>
                      </a:r>
                      <a:r>
                        <a:rPr lang="pt-BR" sz="1600" b="1" dirty="0" smtClean="0">
                          <a:solidFill>
                            <a:schemeClr val="tx1"/>
                          </a:solidFill>
                          <a:effectLst/>
                        </a:rPr>
                        <a:t>sem ter </a:t>
                      </a:r>
                      <a:r>
                        <a:rPr lang="pt-BR" sz="1600" b="1" dirty="0">
                          <a:solidFill>
                            <a:schemeClr val="tx1"/>
                          </a:solidFill>
                          <a:effectLst/>
                        </a:rPr>
                        <a:t>a marca da Besta, </a:t>
                      </a:r>
                      <a:r>
                        <a:rPr lang="pt-BR" sz="1600" b="1" dirty="0" smtClean="0">
                          <a:solidFill>
                            <a:schemeClr val="tx1"/>
                          </a:solidFill>
                          <a:effectLst/>
                        </a:rPr>
                        <a:t>seu </a:t>
                      </a:r>
                      <a:r>
                        <a:rPr lang="pt-BR" sz="1600" b="1" dirty="0">
                          <a:solidFill>
                            <a:schemeClr val="tx1"/>
                          </a:solidFill>
                          <a:effectLst/>
                        </a:rPr>
                        <a:t>nome </a:t>
                      </a:r>
                      <a:r>
                        <a:rPr lang="pt-BR" sz="1600" b="1" dirty="0" smtClean="0">
                          <a:solidFill>
                            <a:schemeClr val="tx1"/>
                          </a:solidFill>
                          <a:effectLst/>
                        </a:rPr>
                        <a:t>ou </a:t>
                      </a:r>
                      <a:r>
                        <a:rPr lang="pt-BR" sz="1600" b="1" dirty="0">
                          <a:solidFill>
                            <a:schemeClr val="tx1"/>
                          </a:solidFill>
                          <a:effectLst/>
                        </a:rPr>
                        <a:t>o número do seu nome </a:t>
                      </a:r>
                      <a:r>
                        <a:rPr lang="pt-BR" sz="1600" b="1" dirty="0" smtClean="0">
                          <a:solidFill>
                            <a:schemeClr val="tx1"/>
                          </a:solidFill>
                          <a:effectLst/>
                        </a:rPr>
                        <a:t>666</a:t>
                      </a:r>
                      <a:r>
                        <a:rPr lang="pt-BR" sz="1600" b="1" dirty="0">
                          <a:solidFill>
                            <a:schemeClr val="tx1"/>
                          </a:solidFill>
                          <a:effectLst/>
                        </a:rPr>
                        <a:t>.</a:t>
                      </a:r>
                      <a:endParaRPr lang="pt-BR" sz="1600" b="1" dirty="0">
                        <a:solidFill>
                          <a:schemeClr val="tx1"/>
                        </a:solidFill>
                        <a:effectLst/>
                        <a:latin typeface="Calibri"/>
                        <a:ea typeface="Calibri"/>
                        <a:cs typeface="Arial"/>
                      </a:endParaRPr>
                    </a:p>
                  </a:txBody>
                  <a:tcPr marL="63440" marR="63440" marT="0" marB="0" anchor="ctr">
                    <a:solidFill>
                      <a:srgbClr val="FFC000"/>
                    </a:solidFill>
                  </a:tcPr>
                </a:tc>
                <a:tc>
                  <a:txBody>
                    <a:bodyPr/>
                    <a:lstStyle/>
                    <a:p>
                      <a:pPr algn="l" fontAlgn="b">
                        <a:lnSpc>
                          <a:spcPct val="107000"/>
                        </a:lnSpc>
                        <a:spcAft>
                          <a:spcPts val="0"/>
                        </a:spcAft>
                      </a:pPr>
                      <a:r>
                        <a:rPr lang="pt-BR" sz="1600" b="1" dirty="0" smtClean="0">
                          <a:solidFill>
                            <a:schemeClr val="tx1"/>
                          </a:solidFill>
                          <a:effectLst/>
                        </a:rPr>
                        <a:t>Possui algumas </a:t>
                      </a:r>
                      <a:r>
                        <a:rPr lang="pt-BR" sz="1600" b="1" baseline="0" dirty="0" smtClean="0">
                          <a:solidFill>
                            <a:schemeClr val="tx1"/>
                          </a:solidFill>
                          <a:effectLst/>
                        </a:rPr>
                        <a:t>semelhanças que são</a:t>
                      </a:r>
                      <a:r>
                        <a:rPr lang="pt-BR" sz="1600" b="1" dirty="0" smtClean="0">
                          <a:solidFill>
                            <a:schemeClr val="tx1"/>
                          </a:solidFill>
                          <a:effectLst/>
                        </a:rPr>
                        <a:t> vistas na </a:t>
                      </a:r>
                      <a:r>
                        <a:rPr lang="pt-BR" sz="1600" b="1" dirty="0">
                          <a:solidFill>
                            <a:schemeClr val="tx1"/>
                          </a:solidFill>
                          <a:effectLst/>
                        </a:rPr>
                        <a:t>1ª </a:t>
                      </a:r>
                      <a:r>
                        <a:rPr lang="pt-BR" sz="1600" b="1" dirty="0" smtClean="0">
                          <a:solidFill>
                            <a:schemeClr val="tx1"/>
                          </a:solidFill>
                          <a:effectLst/>
                        </a:rPr>
                        <a:t>Besta, porém há muito mais diferenças observáveis.  </a:t>
                      </a:r>
                      <a:endParaRPr lang="pt-BR" sz="1600" b="1" dirty="0">
                        <a:solidFill>
                          <a:schemeClr val="tx1"/>
                        </a:solidFill>
                        <a:effectLst/>
                        <a:latin typeface="Calibri"/>
                        <a:ea typeface="Calibri"/>
                        <a:cs typeface="Arial"/>
                      </a:endParaRPr>
                    </a:p>
                  </a:txBody>
                  <a:tcPr marL="63440" marR="63440" marT="0" marB="0" anchor="ctr">
                    <a:solidFill>
                      <a:schemeClr val="accent3"/>
                    </a:solidFill>
                  </a:tcPr>
                </a:tc>
              </a:tr>
              <a:tr h="1252853">
                <a:tc>
                  <a:txBody>
                    <a:bodyPr/>
                    <a:lstStyle/>
                    <a:p>
                      <a:pPr algn="l" fontAlgn="b">
                        <a:lnSpc>
                          <a:spcPct val="107000"/>
                        </a:lnSpc>
                        <a:spcAft>
                          <a:spcPts val="0"/>
                        </a:spcAft>
                      </a:pPr>
                      <a:r>
                        <a:rPr lang="pt-BR" sz="1600" b="1" dirty="0" smtClean="0">
                          <a:solidFill>
                            <a:schemeClr val="tx1"/>
                          </a:solidFill>
                          <a:effectLst/>
                        </a:rPr>
                        <a:t>Fica </a:t>
                      </a:r>
                      <a:r>
                        <a:rPr lang="pt-BR" sz="1600" b="1" dirty="0">
                          <a:solidFill>
                            <a:schemeClr val="tx1"/>
                          </a:solidFill>
                          <a:effectLst/>
                        </a:rPr>
                        <a:t>presa em “cativeiro” durante milênio até ser </a:t>
                      </a:r>
                      <a:r>
                        <a:rPr lang="pt-BR" sz="1600" b="1" dirty="0" smtClean="0">
                          <a:solidFill>
                            <a:schemeClr val="tx1"/>
                          </a:solidFill>
                          <a:effectLst/>
                        </a:rPr>
                        <a:t>solta e </a:t>
                      </a:r>
                      <a:r>
                        <a:rPr lang="pt-BR" sz="1600" b="1" dirty="0">
                          <a:solidFill>
                            <a:schemeClr val="tx1"/>
                          </a:solidFill>
                          <a:effectLst/>
                        </a:rPr>
                        <a:t>destruída definitivamente pela “espada” que sai da boca do </a:t>
                      </a:r>
                      <a:r>
                        <a:rPr lang="pt-BR" sz="1600" b="1" dirty="0" smtClean="0">
                          <a:solidFill>
                            <a:schemeClr val="tx1"/>
                          </a:solidFill>
                          <a:effectLst/>
                        </a:rPr>
                        <a:t>Cordeiro.</a:t>
                      </a:r>
                      <a:endParaRPr lang="pt-BR" sz="1600" b="1" dirty="0">
                        <a:solidFill>
                          <a:schemeClr val="tx1"/>
                        </a:solidFill>
                        <a:effectLst/>
                        <a:latin typeface="Calibri"/>
                        <a:ea typeface="Calibri"/>
                        <a:cs typeface="Arial"/>
                      </a:endParaRPr>
                    </a:p>
                  </a:txBody>
                  <a:tcPr marL="63440" marR="63440" marT="0" marB="0" anchor="ctr"/>
                </a:tc>
                <a:tc>
                  <a:txBody>
                    <a:bodyPr/>
                    <a:lstStyle/>
                    <a:p>
                      <a:pPr algn="l" fontAlgn="b">
                        <a:lnSpc>
                          <a:spcPct val="107000"/>
                        </a:lnSpc>
                        <a:spcAft>
                          <a:spcPts val="0"/>
                        </a:spcAft>
                      </a:pPr>
                      <a:r>
                        <a:rPr lang="pt-BR" sz="1600" b="1" dirty="0">
                          <a:solidFill>
                            <a:schemeClr val="tx1"/>
                          </a:solidFill>
                          <a:effectLst/>
                        </a:rPr>
                        <a:t>Não há relato sobre o fim desta Besta neste capítulo. Veremos isso no capitulo 19 </a:t>
                      </a:r>
                      <a:endParaRPr lang="pt-BR" sz="1600" b="1" dirty="0">
                        <a:solidFill>
                          <a:schemeClr val="tx1"/>
                        </a:solidFill>
                        <a:effectLst/>
                        <a:latin typeface="Calibri"/>
                        <a:ea typeface="Calibri"/>
                        <a:cs typeface="Arial"/>
                      </a:endParaRPr>
                    </a:p>
                  </a:txBody>
                  <a:tcPr marL="63440" marR="63440" marT="0" marB="0" anchor="ctr">
                    <a:solidFill>
                      <a:srgbClr val="FFC000"/>
                    </a:solidFill>
                  </a:tcPr>
                </a:tc>
                <a:tc>
                  <a:txBody>
                    <a:bodyPr/>
                    <a:lstStyle/>
                    <a:p>
                      <a:pPr algn="l" fontAlgn="b">
                        <a:lnSpc>
                          <a:spcPct val="107000"/>
                        </a:lnSpc>
                        <a:spcAft>
                          <a:spcPts val="0"/>
                        </a:spcAft>
                      </a:pPr>
                      <a:r>
                        <a:rPr lang="pt-BR" sz="1600" b="1" dirty="0">
                          <a:solidFill>
                            <a:schemeClr val="tx1"/>
                          </a:solidFill>
                          <a:effectLst/>
                        </a:rPr>
                        <a:t>O relato deixa subentendido que a guerra contra os santos durará até que o Ancião de dias venha e faça justiça aos </a:t>
                      </a:r>
                      <a:r>
                        <a:rPr lang="pt-BR" sz="1600" b="1" dirty="0" smtClean="0">
                          <a:solidFill>
                            <a:schemeClr val="tx1"/>
                          </a:solidFill>
                          <a:effectLst/>
                        </a:rPr>
                        <a:t>santos.</a:t>
                      </a:r>
                      <a:endParaRPr lang="pt-BR" sz="1600" b="1" dirty="0">
                        <a:solidFill>
                          <a:schemeClr val="tx1"/>
                        </a:solidFill>
                        <a:effectLst/>
                        <a:latin typeface="Calibri"/>
                        <a:ea typeface="Calibri"/>
                        <a:cs typeface="Arial"/>
                      </a:endParaRPr>
                    </a:p>
                  </a:txBody>
                  <a:tcPr marL="63440" marR="63440" marT="0" marB="0" anchor="ctr">
                    <a:solidFill>
                      <a:schemeClr val="accent3"/>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787943007"/>
              </p:ext>
            </p:extLst>
          </p:nvPr>
        </p:nvGraphicFramePr>
        <p:xfrm>
          <a:off x="0" y="0"/>
          <a:ext cx="9144001" cy="822960"/>
        </p:xfrm>
        <a:graphic>
          <a:graphicData uri="http://schemas.openxmlformats.org/drawingml/2006/table">
            <a:tbl>
              <a:tblPr firstRow="1" firstCol="1" bandRow="1">
                <a:tableStyleId>{5C22544A-7EE6-4342-B048-85BDC9FD1C3A}</a:tableStyleId>
              </a:tblPr>
              <a:tblGrid>
                <a:gridCol w="3203848"/>
                <a:gridCol w="2880320"/>
                <a:gridCol w="3059833"/>
              </a:tblGrid>
              <a:tr h="620688">
                <a:tc>
                  <a:txBody>
                    <a:bodyPr/>
                    <a:lstStyle/>
                    <a:p>
                      <a:pPr algn="ctr" fontAlgn="b">
                        <a:lnSpc>
                          <a:spcPct val="150000"/>
                        </a:lnSpc>
                        <a:spcAft>
                          <a:spcPts val="0"/>
                        </a:spcAft>
                      </a:pPr>
                      <a:r>
                        <a:rPr lang="pt-BR" sz="3600" b="1" dirty="0">
                          <a:solidFill>
                            <a:schemeClr val="tx1"/>
                          </a:solidFill>
                          <a:effectLst/>
                        </a:rPr>
                        <a:t>1º Besta</a:t>
                      </a:r>
                      <a:endParaRPr lang="pt-BR" sz="3600" b="1" dirty="0">
                        <a:solidFill>
                          <a:schemeClr val="tx1"/>
                        </a:solidFill>
                        <a:effectLst/>
                        <a:latin typeface="Calibri"/>
                        <a:ea typeface="Calibri"/>
                        <a:cs typeface="Arial"/>
                      </a:endParaRPr>
                    </a:p>
                  </a:txBody>
                  <a:tcPr marL="68580" marR="68580" marT="0" marB="0">
                    <a:solidFill>
                      <a:schemeClr val="tx2">
                        <a:lumMod val="60000"/>
                        <a:lumOff val="40000"/>
                      </a:schemeClr>
                    </a:solidFill>
                  </a:tcPr>
                </a:tc>
                <a:tc>
                  <a:txBody>
                    <a:bodyPr/>
                    <a:lstStyle/>
                    <a:p>
                      <a:pPr algn="ctr" fontAlgn="b">
                        <a:lnSpc>
                          <a:spcPct val="150000"/>
                        </a:lnSpc>
                        <a:spcAft>
                          <a:spcPts val="0"/>
                        </a:spcAft>
                      </a:pPr>
                      <a:r>
                        <a:rPr lang="pt-BR" sz="3600" b="1" dirty="0">
                          <a:solidFill>
                            <a:schemeClr val="tx1"/>
                          </a:solidFill>
                          <a:effectLst/>
                        </a:rPr>
                        <a:t>2º Besta</a:t>
                      </a:r>
                      <a:endParaRPr lang="pt-BR" sz="3600" b="1" dirty="0">
                        <a:solidFill>
                          <a:schemeClr val="tx1"/>
                        </a:solidFill>
                        <a:effectLst/>
                        <a:latin typeface="Calibri"/>
                        <a:ea typeface="Calibri"/>
                        <a:cs typeface="Arial"/>
                      </a:endParaRPr>
                    </a:p>
                  </a:txBody>
                  <a:tcPr marL="68580" marR="68580" marT="0" marB="0">
                    <a:solidFill>
                      <a:srgbClr val="FFC000"/>
                    </a:solidFill>
                  </a:tcPr>
                </a:tc>
                <a:tc>
                  <a:txBody>
                    <a:bodyPr/>
                    <a:lstStyle/>
                    <a:p>
                      <a:pPr algn="ctr" fontAlgn="b">
                        <a:lnSpc>
                          <a:spcPct val="150000"/>
                        </a:lnSpc>
                        <a:spcAft>
                          <a:spcPts val="0"/>
                        </a:spcAft>
                      </a:pPr>
                      <a:r>
                        <a:rPr lang="pt-BR" sz="3600" b="1" dirty="0">
                          <a:solidFill>
                            <a:schemeClr val="tx1"/>
                          </a:solidFill>
                          <a:effectLst/>
                        </a:rPr>
                        <a:t>4º Animal </a:t>
                      </a:r>
                      <a:endParaRPr lang="pt-BR" sz="3600" b="1" dirty="0">
                        <a:solidFill>
                          <a:schemeClr val="tx1"/>
                        </a:solidFill>
                        <a:effectLst/>
                        <a:latin typeface="Calibri"/>
                        <a:ea typeface="Calibri"/>
                        <a:cs typeface="Arial"/>
                      </a:endParaRPr>
                    </a:p>
                  </a:txBody>
                  <a:tcPr marL="68580" marR="68580" marT="0" marB="0">
                    <a:solidFill>
                      <a:schemeClr val="accent3"/>
                    </a:solidFill>
                  </a:tcPr>
                </a:tc>
              </a:tr>
            </a:tbl>
          </a:graphicData>
        </a:graphic>
      </p:graphicFrame>
    </p:spTree>
    <p:extLst>
      <p:ext uri="{BB962C8B-B14F-4D97-AF65-F5344CB8AC3E}">
        <p14:creationId xmlns:p14="http://schemas.microsoft.com/office/powerpoint/2010/main" val="3965124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28636"/>
            <a:ext cx="9144000" cy="936104"/>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AS VISÕES PROFÉTICAS PARA O FIM</a:t>
            </a:r>
            <a:endParaRPr lang="pt-BR" b="1" dirty="0">
              <a:solidFill>
                <a:schemeClr val="bg1"/>
              </a:solidFill>
            </a:endParaRPr>
          </a:p>
        </p:txBody>
      </p:sp>
      <p:sp>
        <p:nvSpPr>
          <p:cNvPr id="5" name="Subtítulo 2"/>
          <p:cNvSpPr txBox="1">
            <a:spLocks/>
          </p:cNvSpPr>
          <p:nvPr/>
        </p:nvSpPr>
        <p:spPr>
          <a:xfrm>
            <a:off x="0" y="964740"/>
            <a:ext cx="9144000" cy="1224136"/>
          </a:xfrm>
          <a:prstGeom prst="rect">
            <a:avLst/>
          </a:prstGeom>
          <a:solidFill>
            <a:schemeClr val="tx2">
              <a:lumMod val="50000"/>
            </a:schemeClr>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3900" b="1" dirty="0" smtClean="0">
                <a:solidFill>
                  <a:schemeClr val="bg1"/>
                </a:solidFill>
              </a:rPr>
              <a:t> </a:t>
            </a:r>
            <a:r>
              <a:rPr lang="pt-BR" sz="4000" b="1" dirty="0" smtClean="0">
                <a:solidFill>
                  <a:schemeClr val="bg1"/>
                </a:solidFill>
              </a:rPr>
              <a:t>OS </a:t>
            </a:r>
            <a:r>
              <a:rPr lang="pt-BR" sz="4000" b="1" dirty="0">
                <a:solidFill>
                  <a:schemeClr val="bg1"/>
                </a:solidFill>
              </a:rPr>
              <a:t>EVENTOS </a:t>
            </a:r>
            <a:r>
              <a:rPr lang="pt-BR" sz="4000" b="1" dirty="0" smtClean="0">
                <a:solidFill>
                  <a:schemeClr val="bg1"/>
                </a:solidFill>
              </a:rPr>
              <a:t>FINAIS </a:t>
            </a:r>
            <a:endParaRPr lang="pt-BR" sz="4000" b="1" dirty="0">
              <a:solidFill>
                <a:schemeClr val="bg1"/>
              </a:solidFill>
            </a:endParaRPr>
          </a:p>
          <a:p>
            <a:pPr marL="0" indent="0" algn="ctr">
              <a:buNone/>
            </a:pPr>
            <a:r>
              <a:rPr lang="pt-BR" sz="4000" b="1" dirty="0">
                <a:solidFill>
                  <a:schemeClr val="bg1"/>
                </a:solidFill>
              </a:rPr>
              <a:t>AS FIGURAS </a:t>
            </a:r>
            <a:r>
              <a:rPr lang="pt-BR" sz="4000" b="1" dirty="0" smtClean="0">
                <a:solidFill>
                  <a:schemeClr val="bg1"/>
                </a:solidFill>
              </a:rPr>
              <a:t>OU </a:t>
            </a:r>
            <a:r>
              <a:rPr lang="pt-BR" sz="4000" b="1" dirty="0">
                <a:solidFill>
                  <a:schemeClr val="bg1"/>
                </a:solidFill>
              </a:rPr>
              <a:t>SÍMBOLOS PROFÉTICOS  - </a:t>
            </a:r>
            <a:r>
              <a:rPr lang="pt-BR" sz="4000" b="1" dirty="0" smtClean="0">
                <a:solidFill>
                  <a:schemeClr val="bg1"/>
                </a:solidFill>
              </a:rPr>
              <a:t>2º </a:t>
            </a:r>
            <a:r>
              <a:rPr lang="pt-BR" sz="4000" b="1" dirty="0">
                <a:solidFill>
                  <a:schemeClr val="bg1"/>
                </a:solidFill>
              </a:rPr>
              <a:t>PARTE</a:t>
            </a:r>
          </a:p>
        </p:txBody>
      </p:sp>
      <p:sp>
        <p:nvSpPr>
          <p:cNvPr id="6" name="Retângulo 5"/>
          <p:cNvSpPr/>
          <p:nvPr/>
        </p:nvSpPr>
        <p:spPr>
          <a:xfrm>
            <a:off x="-26974" y="3155418"/>
            <a:ext cx="9144000" cy="461665"/>
          </a:xfrm>
          <a:prstGeom prst="rect">
            <a:avLst/>
          </a:prstGeom>
          <a:solidFill>
            <a:srgbClr val="92D050"/>
          </a:solidFill>
        </p:spPr>
        <p:txBody>
          <a:bodyPr wrap="square">
            <a:spAutoFit/>
          </a:bodyPr>
          <a:lstStyle/>
          <a:p>
            <a:pPr algn="just"/>
            <a:r>
              <a:rPr lang="pt-BR" sz="2400" b="1" dirty="0" smtClean="0"/>
              <a:t>A PROTITUTA SENTADA NUMA BESTA E MUITAS AGUAS (Ap. 17:1-18)</a:t>
            </a:r>
            <a:endParaRPr lang="pt-BR" sz="2400" b="1" dirty="0"/>
          </a:p>
        </p:txBody>
      </p:sp>
      <p:sp>
        <p:nvSpPr>
          <p:cNvPr id="7" name="CaixaDeTexto 6"/>
          <p:cNvSpPr txBox="1"/>
          <p:nvPr/>
        </p:nvSpPr>
        <p:spPr>
          <a:xfrm>
            <a:off x="31333" y="3789040"/>
            <a:ext cx="9144000" cy="461665"/>
          </a:xfrm>
          <a:prstGeom prst="rect">
            <a:avLst/>
          </a:prstGeom>
          <a:solidFill>
            <a:srgbClr val="92D050"/>
          </a:solidFill>
        </p:spPr>
        <p:txBody>
          <a:bodyPr wrap="square" rtlCol="0">
            <a:spAutoFit/>
          </a:bodyPr>
          <a:lstStyle/>
          <a:p>
            <a:pPr algn="just"/>
            <a:r>
              <a:rPr lang="pt-BR" sz="2400" b="1" dirty="0" smtClean="0"/>
              <a:t>O ANTI-MASHIACH E O FILHO DA PERDIÇÃO (1 </a:t>
            </a:r>
            <a:r>
              <a:rPr lang="pt-BR" sz="2400" b="1" dirty="0" err="1" smtClean="0"/>
              <a:t>Jo</a:t>
            </a:r>
            <a:r>
              <a:rPr lang="pt-BR" sz="2400" b="1" dirty="0" smtClean="0"/>
              <a:t>. 4: 3; e 2Ts. 2: 1-8)  </a:t>
            </a:r>
            <a:endParaRPr lang="pt-BR" sz="2400" b="1" dirty="0"/>
          </a:p>
        </p:txBody>
      </p:sp>
      <p:sp>
        <p:nvSpPr>
          <p:cNvPr id="8" name="CaixaDeTexto 7"/>
          <p:cNvSpPr txBox="1"/>
          <p:nvPr/>
        </p:nvSpPr>
        <p:spPr>
          <a:xfrm>
            <a:off x="26778" y="4538273"/>
            <a:ext cx="9144000" cy="461665"/>
          </a:xfrm>
          <a:prstGeom prst="rect">
            <a:avLst/>
          </a:prstGeom>
          <a:solidFill>
            <a:srgbClr val="92D050"/>
          </a:solidFill>
        </p:spPr>
        <p:txBody>
          <a:bodyPr wrap="square" rtlCol="0">
            <a:spAutoFit/>
          </a:bodyPr>
          <a:lstStyle/>
          <a:p>
            <a:pPr algn="just"/>
            <a:r>
              <a:rPr lang="pt-BR" sz="2400" b="1" dirty="0" smtClean="0"/>
              <a:t>O ULTIMO TEMPLO E A GRANDE TRIBULAÇÃO (</a:t>
            </a:r>
            <a:r>
              <a:rPr lang="pt-BR" sz="2400" b="1" dirty="0" err="1" smtClean="0"/>
              <a:t>Jo</a:t>
            </a:r>
            <a:r>
              <a:rPr lang="pt-BR" sz="2400" b="1" dirty="0" smtClean="0"/>
              <a:t>. 2: 19 e </a:t>
            </a:r>
            <a:r>
              <a:rPr lang="pt-BR" sz="2400" b="1" dirty="0" err="1" smtClean="0"/>
              <a:t>Mt</a:t>
            </a:r>
            <a:r>
              <a:rPr lang="pt-BR" sz="2400" b="1" dirty="0" smtClean="0"/>
              <a:t>. 24: 21)</a:t>
            </a:r>
            <a:endParaRPr lang="pt-BR" sz="2400" b="1" dirty="0"/>
          </a:p>
        </p:txBody>
      </p:sp>
      <p:sp>
        <p:nvSpPr>
          <p:cNvPr id="9" name="CaixaDeTexto 8"/>
          <p:cNvSpPr txBox="1"/>
          <p:nvPr/>
        </p:nvSpPr>
        <p:spPr>
          <a:xfrm>
            <a:off x="26778" y="5301208"/>
            <a:ext cx="9202495" cy="461665"/>
          </a:xfrm>
          <a:prstGeom prst="rect">
            <a:avLst/>
          </a:prstGeom>
          <a:solidFill>
            <a:srgbClr val="92D050"/>
          </a:solidFill>
        </p:spPr>
        <p:txBody>
          <a:bodyPr wrap="square" rtlCol="0">
            <a:spAutoFit/>
          </a:bodyPr>
          <a:lstStyle/>
          <a:p>
            <a:pPr algn="just"/>
            <a:r>
              <a:rPr lang="pt-BR" sz="2400" b="1" dirty="0" smtClean="0"/>
              <a:t>OS 144 MIL E A NOVA YAUSHALAIM (Ap. 14: 1-5 e Ap. 21: 2-4)</a:t>
            </a:r>
            <a:endParaRPr lang="pt-BR" sz="2400" b="1" dirty="0"/>
          </a:p>
        </p:txBody>
      </p:sp>
      <p:sp>
        <p:nvSpPr>
          <p:cNvPr id="10" name="CaixaDeTexto 9"/>
          <p:cNvSpPr txBox="1"/>
          <p:nvPr/>
        </p:nvSpPr>
        <p:spPr>
          <a:xfrm>
            <a:off x="26778" y="6021288"/>
            <a:ext cx="9157389" cy="461665"/>
          </a:xfrm>
          <a:prstGeom prst="rect">
            <a:avLst/>
          </a:prstGeom>
          <a:solidFill>
            <a:srgbClr val="92D050"/>
          </a:solidFill>
        </p:spPr>
        <p:txBody>
          <a:bodyPr wrap="square" rtlCol="0">
            <a:spAutoFit/>
          </a:bodyPr>
          <a:lstStyle/>
          <a:p>
            <a:pPr algn="just"/>
            <a:r>
              <a:rPr lang="pt-BR" sz="2400" b="1" dirty="0" smtClean="0"/>
              <a:t>O SELAMENTO DOS SANTOS E A VOLTA DO MASHIACH (Ap. 7: 2-4) </a:t>
            </a:r>
            <a:endParaRPr lang="pt-BR" sz="2400" b="1" dirty="0"/>
          </a:p>
        </p:txBody>
      </p:sp>
      <p:sp>
        <p:nvSpPr>
          <p:cNvPr id="11" name="CaixaDeTexto 10"/>
          <p:cNvSpPr txBox="1"/>
          <p:nvPr/>
        </p:nvSpPr>
        <p:spPr>
          <a:xfrm>
            <a:off x="-26974" y="2455380"/>
            <a:ext cx="9144000" cy="461665"/>
          </a:xfrm>
          <a:prstGeom prst="rect">
            <a:avLst/>
          </a:prstGeom>
          <a:solidFill>
            <a:srgbClr val="92D050"/>
          </a:solidFill>
        </p:spPr>
        <p:txBody>
          <a:bodyPr wrap="square" rtlCol="0">
            <a:spAutoFit/>
          </a:bodyPr>
          <a:lstStyle/>
          <a:p>
            <a:r>
              <a:rPr lang="pt-BR" sz="2400" b="1" dirty="0" smtClean="0"/>
              <a:t>SINAIS E ALERTAS PARA O FIM REVELADOS POR YAUSHA (</a:t>
            </a:r>
            <a:r>
              <a:rPr lang="pt-BR" sz="2400" b="1" dirty="0" err="1" smtClean="0"/>
              <a:t>Mt</a:t>
            </a:r>
            <a:r>
              <a:rPr lang="pt-BR" sz="2400" b="1" dirty="0" smtClean="0"/>
              <a:t>. 24: 1-51)</a:t>
            </a:r>
            <a:endParaRPr lang="pt-BR" sz="2400" b="1" dirty="0"/>
          </a:p>
        </p:txBody>
      </p:sp>
    </p:spTree>
    <p:extLst>
      <p:ext uri="{BB962C8B-B14F-4D97-AF65-F5344CB8AC3E}">
        <p14:creationId xmlns:p14="http://schemas.microsoft.com/office/powerpoint/2010/main" val="17281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0"/>
            <a:ext cx="9144000" cy="1143000"/>
          </a:xfrm>
          <a:solidFill>
            <a:schemeClr val="tx2">
              <a:lumMod val="50000"/>
            </a:schemeClr>
          </a:solidFill>
        </p:spPr>
        <p:txBody>
          <a:bodyPr>
            <a:normAutofit fontScale="90000"/>
          </a:bodyPr>
          <a:lstStyle/>
          <a:p>
            <a:r>
              <a:rPr lang="pt-BR" b="1" dirty="0" smtClean="0">
                <a:solidFill>
                  <a:schemeClr val="bg1"/>
                </a:solidFill>
              </a:rPr>
              <a:t>AS CHAVES QUE ABREM OS SEGREDOS BÍBLICOS </a:t>
            </a:r>
            <a:r>
              <a:rPr lang="pt-BR" b="1" dirty="0">
                <a:solidFill>
                  <a:schemeClr val="bg1"/>
                </a:solidFill>
              </a:rPr>
              <a:t>DAS FIGURAS </a:t>
            </a:r>
            <a:r>
              <a:rPr lang="pt-BR" b="1" dirty="0" smtClean="0">
                <a:solidFill>
                  <a:schemeClr val="bg1"/>
                </a:solidFill>
              </a:rPr>
              <a:t>APOCALÍPTICAS </a:t>
            </a:r>
            <a:endParaRPr lang="pt-BR" b="1" dirty="0">
              <a:solidFill>
                <a:schemeClr val="bg1"/>
              </a:solidFill>
            </a:endParaRPr>
          </a:p>
        </p:txBody>
      </p:sp>
      <p:sp>
        <p:nvSpPr>
          <p:cNvPr id="7" name="Retângulo 6"/>
          <p:cNvSpPr/>
          <p:nvPr/>
        </p:nvSpPr>
        <p:spPr>
          <a:xfrm>
            <a:off x="0" y="1513890"/>
            <a:ext cx="9143999" cy="5324535"/>
          </a:xfrm>
          <a:prstGeom prst="rect">
            <a:avLst/>
          </a:prstGeom>
          <a:blipFill>
            <a:blip r:embed="rId3"/>
            <a:tile tx="0" ty="0" sx="100000" sy="100000" flip="none" algn="tl"/>
          </a:blipFill>
        </p:spPr>
        <p:txBody>
          <a:bodyPr wrap="square">
            <a:spAutoFit/>
          </a:bodyPr>
          <a:lstStyle/>
          <a:p>
            <a:pPr algn="just"/>
            <a:endParaRPr lang="pt-BR" sz="2000" b="1" dirty="0" smtClean="0">
              <a:solidFill>
                <a:srgbClr val="FF0000"/>
              </a:solidFill>
            </a:endParaRPr>
          </a:p>
          <a:p>
            <a:pPr algn="just"/>
            <a:r>
              <a:rPr lang="pt-BR" sz="2000" b="1" dirty="0" smtClean="0">
                <a:solidFill>
                  <a:srgbClr val="FF0000"/>
                </a:solidFill>
              </a:rPr>
              <a:t>A </a:t>
            </a:r>
            <a:r>
              <a:rPr lang="pt-BR" sz="2000" b="1" dirty="0">
                <a:solidFill>
                  <a:srgbClr val="FF0000"/>
                </a:solidFill>
              </a:rPr>
              <a:t>MULHER VIRGEM - (Am. 5: 2; Jr.  31: 4 e 21; </a:t>
            </a:r>
            <a:r>
              <a:rPr lang="pt-BR" sz="2000" b="1" dirty="0" err="1">
                <a:solidFill>
                  <a:srgbClr val="FF0000"/>
                </a:solidFill>
              </a:rPr>
              <a:t>Mt</a:t>
            </a:r>
            <a:r>
              <a:rPr lang="pt-BR" sz="2000" b="1" dirty="0">
                <a:solidFill>
                  <a:srgbClr val="FF0000"/>
                </a:solidFill>
              </a:rPr>
              <a:t>. 25: 1; 2Cor. 11: 2; Ap. 21: 2) - SIMBOLIZA UM POVO OU IGREJA FIEL, LEAL, PESSOAS PURAS E SANTIFICADAS OU UMA CIDADE SANTA</a:t>
            </a:r>
            <a:r>
              <a:rPr lang="pt-BR" sz="2000" b="1" dirty="0" smtClean="0">
                <a:solidFill>
                  <a:srgbClr val="FF0000"/>
                </a:solidFill>
              </a:rPr>
              <a:t>.</a:t>
            </a:r>
          </a:p>
          <a:p>
            <a:pPr algn="just"/>
            <a:endParaRPr lang="pt-BR" sz="2000" b="1" dirty="0">
              <a:solidFill>
                <a:srgbClr val="FF0000"/>
              </a:solidFill>
            </a:endParaRPr>
          </a:p>
          <a:p>
            <a:pPr algn="just"/>
            <a:r>
              <a:rPr lang="pt-BR" sz="2000" b="1" dirty="0" smtClean="0"/>
              <a:t>A MULHER </a:t>
            </a:r>
            <a:r>
              <a:rPr lang="pt-BR" sz="2000" b="1" dirty="0"/>
              <a:t>PROSTITUTA –  </a:t>
            </a:r>
            <a:r>
              <a:rPr lang="pt-BR" sz="2000" b="1" dirty="0" smtClean="0"/>
              <a:t>(Jr. </a:t>
            </a:r>
            <a:r>
              <a:rPr lang="pt-BR" sz="2000" b="1" dirty="0"/>
              <a:t>3: 6-9; </a:t>
            </a:r>
            <a:r>
              <a:rPr lang="pt-BR" sz="2000" b="1" dirty="0" err="1" smtClean="0"/>
              <a:t>Ez</a:t>
            </a:r>
            <a:r>
              <a:rPr lang="pt-BR" sz="2000" b="1" dirty="0" smtClean="0"/>
              <a:t>. </a:t>
            </a:r>
            <a:r>
              <a:rPr lang="pt-BR" sz="2000" b="1" dirty="0"/>
              <a:t>16</a:t>
            </a:r>
            <a:r>
              <a:rPr lang="pt-BR" sz="2000" b="1" dirty="0" smtClean="0"/>
              <a:t>: 32</a:t>
            </a:r>
            <a:r>
              <a:rPr lang="pt-BR" sz="2000" b="1" dirty="0"/>
              <a:t>; </a:t>
            </a:r>
            <a:r>
              <a:rPr lang="pt-BR" sz="2000" b="1" dirty="0" smtClean="0"/>
              <a:t>Os. </a:t>
            </a:r>
            <a:r>
              <a:rPr lang="pt-BR" sz="2000" b="1" dirty="0"/>
              <a:t>1: 2; </a:t>
            </a:r>
            <a:r>
              <a:rPr lang="pt-BR" sz="2000" b="1" dirty="0" smtClean="0"/>
              <a:t>Ap. </a:t>
            </a:r>
            <a:r>
              <a:rPr lang="pt-BR" sz="2000" b="1" dirty="0"/>
              <a:t>2: </a:t>
            </a:r>
            <a:r>
              <a:rPr lang="pt-BR" sz="2000" b="1" dirty="0" smtClean="0"/>
              <a:t>20-23; Ap. 17: 18) SIMBOLIZA UM POVO OU IGREJA </a:t>
            </a:r>
            <a:r>
              <a:rPr lang="pt-BR" sz="2000" b="1" dirty="0"/>
              <a:t>INFIEL, DESLEAL, </a:t>
            </a:r>
            <a:r>
              <a:rPr lang="pt-BR" sz="2000" b="1" dirty="0" smtClean="0"/>
              <a:t>PESSOAS CORROMPIDAS </a:t>
            </a:r>
            <a:r>
              <a:rPr lang="pt-BR" sz="2000" b="1" dirty="0"/>
              <a:t>E </a:t>
            </a:r>
            <a:r>
              <a:rPr lang="pt-BR" sz="2000" b="1" dirty="0" smtClean="0"/>
              <a:t>CARNAIS OU UMA CIDADE IMPIA PECADORA.</a:t>
            </a:r>
          </a:p>
          <a:p>
            <a:pPr algn="just"/>
            <a:endParaRPr lang="pt-BR" sz="2000" b="1" dirty="0" smtClean="0"/>
          </a:p>
          <a:p>
            <a:pPr algn="just"/>
            <a:r>
              <a:rPr lang="pt-BR" sz="2000" b="1" dirty="0">
                <a:solidFill>
                  <a:srgbClr val="FF0000"/>
                </a:solidFill>
              </a:rPr>
              <a:t>A MULHER VESTIDA DE SOL COM UMA COROA DE 12 ESTRELAS - (Am. 5: 2; Jr.  31: 4 e 21; </a:t>
            </a:r>
            <a:r>
              <a:rPr lang="pt-BR" sz="2000" b="1" dirty="0" err="1">
                <a:solidFill>
                  <a:srgbClr val="FF0000"/>
                </a:solidFill>
              </a:rPr>
              <a:t>Mt</a:t>
            </a:r>
            <a:r>
              <a:rPr lang="pt-BR" sz="2000" b="1" dirty="0">
                <a:solidFill>
                  <a:srgbClr val="FF0000"/>
                </a:solidFill>
              </a:rPr>
              <a:t>. 25: 1; 2Cor. 11: 2; Ap. 21: 2) - SIMBOLIZA O ISRAEL LITERAL E O ISRAEL ESPIRITUAL</a:t>
            </a:r>
            <a:r>
              <a:rPr lang="pt-BR" sz="2000" b="1" dirty="0" smtClean="0">
                <a:solidFill>
                  <a:srgbClr val="FF0000"/>
                </a:solidFill>
              </a:rPr>
              <a:t>, A IGREJA APOSTÓLICA, O </a:t>
            </a:r>
            <a:r>
              <a:rPr lang="pt-BR" sz="2000" b="1" dirty="0">
                <a:solidFill>
                  <a:srgbClr val="FF0000"/>
                </a:solidFill>
              </a:rPr>
              <a:t>POVO </a:t>
            </a:r>
            <a:r>
              <a:rPr lang="pt-BR" sz="2000" b="1" dirty="0" smtClean="0">
                <a:solidFill>
                  <a:srgbClr val="FF0000"/>
                </a:solidFill>
              </a:rPr>
              <a:t>ESCOLHIDO, A </a:t>
            </a:r>
            <a:r>
              <a:rPr lang="pt-BR" sz="2000" b="1" dirty="0">
                <a:solidFill>
                  <a:srgbClr val="FF0000"/>
                </a:solidFill>
              </a:rPr>
              <a:t>IGREJA FIEL, LEAL, PURA E SANTIFICADA, A VIRGEM SANTA</a:t>
            </a:r>
            <a:r>
              <a:rPr lang="pt-BR" sz="2000" b="1" dirty="0" smtClean="0">
                <a:solidFill>
                  <a:srgbClr val="FF0000"/>
                </a:solidFill>
              </a:rPr>
              <a:t>.</a:t>
            </a:r>
            <a:endParaRPr lang="pt-BR" sz="2000" b="1" dirty="0" smtClean="0"/>
          </a:p>
          <a:p>
            <a:pPr algn="just"/>
            <a:endParaRPr lang="pt-BR" sz="2000" b="1" dirty="0" smtClean="0"/>
          </a:p>
          <a:p>
            <a:pPr algn="just"/>
            <a:r>
              <a:rPr lang="pt-BR" sz="2000" b="1" dirty="0" smtClean="0"/>
              <a:t>TEMPOS PROFÉTICOS PODEM  SIGNIFICAR DIAS LITERAIS OU DIAS DE ANOS – </a:t>
            </a:r>
            <a:r>
              <a:rPr lang="pt-BR" sz="2000" b="1" dirty="0" err="1" smtClean="0"/>
              <a:t>Dn</a:t>
            </a:r>
            <a:r>
              <a:rPr lang="pt-BR" sz="2000" b="1" dirty="0" smtClean="0"/>
              <a:t>. 7: 25; Gn.5</a:t>
            </a:r>
            <a:r>
              <a:rPr lang="pt-BR" sz="2000" b="1" dirty="0"/>
              <a:t>: </a:t>
            </a:r>
            <a:r>
              <a:rPr lang="pt-BR" sz="2000" b="1" dirty="0" smtClean="0"/>
              <a:t>5; </a:t>
            </a:r>
            <a:r>
              <a:rPr lang="pt-BR" sz="2000" b="1" dirty="0" err="1" smtClean="0"/>
              <a:t>Nn</a:t>
            </a:r>
            <a:r>
              <a:rPr lang="pt-BR" sz="2000" b="1" dirty="0" smtClean="0"/>
              <a:t>. </a:t>
            </a:r>
            <a:r>
              <a:rPr lang="pt-BR" sz="2000" b="1" dirty="0"/>
              <a:t>14: 34; </a:t>
            </a:r>
            <a:r>
              <a:rPr lang="pt-BR" sz="2000" b="1" dirty="0" err="1" smtClean="0"/>
              <a:t>Ez</a:t>
            </a:r>
            <a:r>
              <a:rPr lang="pt-BR" sz="2000" b="1" dirty="0" smtClean="0"/>
              <a:t>. </a:t>
            </a:r>
            <a:r>
              <a:rPr lang="pt-BR" sz="2000" b="1" dirty="0"/>
              <a:t>4: </a:t>
            </a:r>
            <a:r>
              <a:rPr lang="pt-BR" sz="2000" b="1" dirty="0" smtClean="0"/>
              <a:t>6; </a:t>
            </a:r>
            <a:r>
              <a:rPr lang="pt-BR" sz="2000" b="1" dirty="0" err="1" smtClean="0"/>
              <a:t>Sl</a:t>
            </a:r>
            <a:r>
              <a:rPr lang="pt-BR" sz="2000" b="1" dirty="0" smtClean="0"/>
              <a:t>. </a:t>
            </a:r>
            <a:r>
              <a:rPr lang="pt-BR" sz="2000" b="1" dirty="0"/>
              <a:t>90: 4 e </a:t>
            </a:r>
            <a:r>
              <a:rPr lang="pt-BR" sz="2000" b="1" dirty="0" smtClean="0"/>
              <a:t>2Pd. </a:t>
            </a:r>
            <a:r>
              <a:rPr lang="pt-BR" sz="2000" b="1" dirty="0"/>
              <a:t>3: 8</a:t>
            </a:r>
            <a:r>
              <a:rPr lang="pt-BR" sz="2000" b="1" dirty="0" smtClean="0"/>
              <a:t>.</a:t>
            </a:r>
          </a:p>
          <a:p>
            <a:pPr algn="just"/>
            <a:endParaRPr lang="pt-BR" sz="2000" b="1" dirty="0"/>
          </a:p>
        </p:txBody>
      </p:sp>
      <p:sp>
        <p:nvSpPr>
          <p:cNvPr id="4" name="Título 1"/>
          <p:cNvSpPr txBox="1">
            <a:spLocks/>
          </p:cNvSpPr>
          <p:nvPr/>
        </p:nvSpPr>
        <p:spPr>
          <a:xfrm>
            <a:off x="0" y="-1"/>
            <a:ext cx="9144000" cy="1513891"/>
          </a:xfrm>
          <a:prstGeom prst="rect">
            <a:avLst/>
          </a:prstGeom>
          <a:solidFill>
            <a:schemeClr val="tx2">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TEXTOS CHAVES QUE AJUDAM DECIFRAR AS REVELAÇÕES BÍBLICAS APOCALÍPTICAS </a:t>
            </a:r>
            <a:endParaRPr lang="pt-BR" b="1" dirty="0">
              <a:solidFill>
                <a:schemeClr val="bg1"/>
              </a:solidFill>
            </a:endParaRPr>
          </a:p>
        </p:txBody>
      </p:sp>
    </p:spTree>
    <p:extLst>
      <p:ext uri="{BB962C8B-B14F-4D97-AF65-F5344CB8AC3E}">
        <p14:creationId xmlns:p14="http://schemas.microsoft.com/office/powerpoint/2010/main" val="4826845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1225689"/>
            <a:ext cx="9144000" cy="5632311"/>
          </a:xfrm>
          <a:prstGeom prst="rect">
            <a:avLst/>
          </a:prstGeom>
          <a:blipFill>
            <a:blip r:embed="rId2"/>
            <a:tile tx="0" ty="0" sx="100000" sy="100000" flip="none" algn="tl"/>
          </a:blipFill>
        </p:spPr>
        <p:txBody>
          <a:bodyPr wrap="square">
            <a:spAutoFit/>
          </a:bodyPr>
          <a:lstStyle/>
          <a:p>
            <a:pPr algn="just"/>
            <a:r>
              <a:rPr lang="pt-BR" sz="2000" b="1" u="sng" dirty="0" smtClean="0"/>
              <a:t>O NÚMERO QUATRO (4) </a:t>
            </a:r>
            <a:r>
              <a:rPr lang="pt-BR" sz="2000" b="1" dirty="0" smtClean="0">
                <a:solidFill>
                  <a:srgbClr val="FF0000"/>
                </a:solidFill>
              </a:rPr>
              <a:t>– (Ap. 7: 1; Ap. 5: 8; </a:t>
            </a:r>
            <a:r>
              <a:rPr lang="pt-BR" sz="2000" b="1" dirty="0" err="1" smtClean="0">
                <a:solidFill>
                  <a:srgbClr val="FF0000"/>
                </a:solidFill>
              </a:rPr>
              <a:t>Lc</a:t>
            </a:r>
            <a:r>
              <a:rPr lang="pt-BR" sz="2000" b="1" dirty="0" smtClean="0">
                <a:solidFill>
                  <a:srgbClr val="FF0000"/>
                </a:solidFill>
              </a:rPr>
              <a:t>. 4: 2, </a:t>
            </a:r>
            <a:r>
              <a:rPr lang="pt-BR" sz="2000" b="1" dirty="0" err="1" smtClean="0">
                <a:solidFill>
                  <a:srgbClr val="FF0000"/>
                </a:solidFill>
              </a:rPr>
              <a:t>Jo</a:t>
            </a:r>
            <a:r>
              <a:rPr lang="pt-BR" sz="2000" b="1" dirty="0" smtClean="0">
                <a:solidFill>
                  <a:srgbClr val="FF0000"/>
                </a:solidFill>
              </a:rPr>
              <a:t>. 11: 39, At. 7: 30 e 13: 18) SIMBOLIZA UNIVERSALIDADE, AMPLITUDE OU RESTRIÇÃO NA FORMA COMO O ESPIRITO DIVINO ATUA NOS EVENTOS HISTÓRICOS DA HUMANIDADE – 4 ANJOS, 4 CANTOS DA TERRA, 4 VENTOS,  4 SERES VIVENTES; 40 DIAS E 40 ANOS DE DESERTO, 4 DIAS LAZARO SEPULTADO, ETC.</a:t>
            </a:r>
          </a:p>
          <a:p>
            <a:pPr algn="just"/>
            <a:endParaRPr lang="pt-BR" sz="2000" b="1" dirty="0" smtClean="0">
              <a:solidFill>
                <a:srgbClr val="FF0000"/>
              </a:solidFill>
            </a:endParaRPr>
          </a:p>
          <a:p>
            <a:pPr algn="just"/>
            <a:r>
              <a:rPr lang="pt-BR" sz="2000" b="1" u="sng" dirty="0" smtClean="0">
                <a:solidFill>
                  <a:srgbClr val="FF0000"/>
                </a:solidFill>
              </a:rPr>
              <a:t>O </a:t>
            </a:r>
            <a:r>
              <a:rPr lang="pt-BR" sz="2000" b="1" u="sng" dirty="0">
                <a:solidFill>
                  <a:srgbClr val="FF0000"/>
                </a:solidFill>
              </a:rPr>
              <a:t>NÚMERO SEIS (6) </a:t>
            </a:r>
            <a:r>
              <a:rPr lang="pt-BR" sz="2000" b="1" dirty="0" smtClean="0"/>
              <a:t>– (</a:t>
            </a:r>
            <a:r>
              <a:rPr lang="pt-BR" sz="2000" b="1" dirty="0"/>
              <a:t>Ap. 13: </a:t>
            </a:r>
            <a:r>
              <a:rPr lang="pt-BR" sz="2000" b="1" dirty="0" smtClean="0"/>
              <a:t>18, Gn. 1: 26-31, Gn. </a:t>
            </a:r>
            <a:r>
              <a:rPr lang="pt-BR" sz="2000" b="1" dirty="0"/>
              <a:t>31: </a:t>
            </a:r>
            <a:r>
              <a:rPr lang="pt-BR" sz="2000" b="1" dirty="0" smtClean="0"/>
              <a:t>41, </a:t>
            </a:r>
            <a:r>
              <a:rPr lang="pt-BR" sz="2000" b="1" dirty="0" err="1"/>
              <a:t>Ê</a:t>
            </a:r>
            <a:r>
              <a:rPr lang="pt-BR" sz="2000" b="1" dirty="0" err="1" smtClean="0"/>
              <a:t>x</a:t>
            </a:r>
            <a:r>
              <a:rPr lang="pt-BR" sz="2000" b="1" dirty="0" smtClean="0"/>
              <a:t>. </a:t>
            </a:r>
            <a:r>
              <a:rPr lang="pt-BR" sz="2000" b="1" dirty="0"/>
              <a:t>20: 9, </a:t>
            </a:r>
            <a:r>
              <a:rPr lang="pt-BR" sz="2000" b="1" dirty="0" err="1" smtClean="0"/>
              <a:t>Êx</a:t>
            </a:r>
            <a:r>
              <a:rPr lang="pt-BR" sz="2000" b="1" dirty="0" smtClean="0"/>
              <a:t>. </a:t>
            </a:r>
            <a:r>
              <a:rPr lang="pt-BR" sz="2000" b="1" dirty="0"/>
              <a:t>21: 2 e </a:t>
            </a:r>
            <a:r>
              <a:rPr lang="pt-BR" sz="2000" b="1" dirty="0" err="1" smtClean="0"/>
              <a:t>Lv</a:t>
            </a:r>
            <a:r>
              <a:rPr lang="pt-BR" sz="2000" b="1" dirty="0" smtClean="0"/>
              <a:t>. </a:t>
            </a:r>
            <a:r>
              <a:rPr lang="pt-BR" sz="2000" b="1" dirty="0"/>
              <a:t>25: 3; </a:t>
            </a:r>
            <a:r>
              <a:rPr lang="pt-BR" sz="2000" b="1" dirty="0" err="1"/>
              <a:t>I</a:t>
            </a:r>
            <a:r>
              <a:rPr lang="pt-BR" sz="2000" b="1" dirty="0" err="1" smtClean="0"/>
              <a:t>Sm</a:t>
            </a:r>
            <a:r>
              <a:rPr lang="pt-BR" sz="2000" b="1" dirty="0" smtClean="0"/>
              <a:t>. </a:t>
            </a:r>
            <a:r>
              <a:rPr lang="pt-BR" sz="2000" b="1" dirty="0"/>
              <a:t>17: 7 e </a:t>
            </a:r>
            <a:r>
              <a:rPr lang="pt-BR" sz="2000" b="1" dirty="0" err="1" smtClean="0"/>
              <a:t>IISm</a:t>
            </a:r>
            <a:r>
              <a:rPr lang="pt-BR" sz="2000" b="1" dirty="0" smtClean="0"/>
              <a:t>. </a:t>
            </a:r>
            <a:r>
              <a:rPr lang="pt-BR" sz="2000" b="1" dirty="0"/>
              <a:t>21: 20; </a:t>
            </a:r>
            <a:r>
              <a:rPr lang="pt-BR" sz="2000" b="1" dirty="0" err="1"/>
              <a:t>I</a:t>
            </a:r>
            <a:r>
              <a:rPr lang="pt-BR" sz="2000" b="1" dirty="0" err="1" smtClean="0"/>
              <a:t>Reis</a:t>
            </a:r>
            <a:r>
              <a:rPr lang="pt-BR" sz="2000" b="1" dirty="0" smtClean="0"/>
              <a:t> </a:t>
            </a:r>
            <a:r>
              <a:rPr lang="pt-BR" sz="2000" b="1" dirty="0"/>
              <a:t>10: </a:t>
            </a:r>
            <a:r>
              <a:rPr lang="pt-BR" sz="2000" b="1" dirty="0" smtClean="0"/>
              <a:t>14) SIMBOLIZA A NATUREZA HUMANA, MATERIALISTA, O EGOCENTRISMO HUMANO QUE ACREDITA SER INDEPENDENTE E AUTO-SUFICIENTE PARA VIVER SEM O PODER DIVINO E O SOCORRO CELESTIAL.</a:t>
            </a:r>
          </a:p>
          <a:p>
            <a:pPr algn="just"/>
            <a:endParaRPr lang="pt-BR" sz="2000" b="1" dirty="0">
              <a:solidFill>
                <a:srgbClr val="FF0000"/>
              </a:solidFill>
            </a:endParaRPr>
          </a:p>
          <a:p>
            <a:pPr algn="just"/>
            <a:r>
              <a:rPr lang="pt-BR" sz="2000" b="1" u="sng" dirty="0" smtClean="0">
                <a:solidFill>
                  <a:srgbClr val="002060"/>
                </a:solidFill>
              </a:rPr>
              <a:t>O </a:t>
            </a:r>
            <a:r>
              <a:rPr lang="pt-BR" sz="2000" b="1" u="sng" dirty="0">
                <a:solidFill>
                  <a:srgbClr val="002060"/>
                </a:solidFill>
              </a:rPr>
              <a:t>NÚMERO SETE (7) </a:t>
            </a:r>
            <a:r>
              <a:rPr lang="pt-BR" sz="2000" b="1" dirty="0" smtClean="0">
                <a:solidFill>
                  <a:srgbClr val="FF0000"/>
                </a:solidFill>
              </a:rPr>
              <a:t>– (Gn. 2: 1; </a:t>
            </a:r>
            <a:r>
              <a:rPr lang="pt-BR" sz="2000" b="1" dirty="0" err="1" smtClean="0">
                <a:solidFill>
                  <a:srgbClr val="FF0000"/>
                </a:solidFill>
              </a:rPr>
              <a:t>Lv</a:t>
            </a:r>
            <a:r>
              <a:rPr lang="pt-BR" sz="2000" b="1" dirty="0" smtClean="0">
                <a:solidFill>
                  <a:srgbClr val="FF0000"/>
                </a:solidFill>
              </a:rPr>
              <a:t>. 26: 21, Ap. 1: 20; Ap. 5: 6, Ap. 17: 9, Ap. 21: 9, </a:t>
            </a:r>
            <a:r>
              <a:rPr lang="pt-BR" sz="2000" b="1" dirty="0" err="1" smtClean="0">
                <a:solidFill>
                  <a:srgbClr val="FF0000"/>
                </a:solidFill>
              </a:rPr>
              <a:t>Dn</a:t>
            </a:r>
            <a:r>
              <a:rPr lang="pt-BR" sz="2000" b="1" dirty="0" smtClean="0">
                <a:solidFill>
                  <a:srgbClr val="FF0000"/>
                </a:solidFill>
              </a:rPr>
              <a:t>. 9: 24-25, </a:t>
            </a:r>
            <a:r>
              <a:rPr lang="pt-BR" sz="2000" b="1" dirty="0" err="1" smtClean="0">
                <a:solidFill>
                  <a:srgbClr val="FF0000"/>
                </a:solidFill>
              </a:rPr>
              <a:t>Mt</a:t>
            </a:r>
            <a:r>
              <a:rPr lang="pt-BR" sz="2000" b="1" dirty="0" smtClean="0">
                <a:solidFill>
                  <a:srgbClr val="FF0000"/>
                </a:solidFill>
              </a:rPr>
              <a:t> 18: 22) SIMBOLIZA A TOTAL E PERFEITA VONTADE DIVINA SENDO EXECUTADA, A INFINITUDE DO PODER DIVINO, PERFEIÇÃO, EXCELÊNCIA, JUSTIÇA E A FINALIZAÇÃO DE CICLOS E EVENTOS  – OS 7 DIAS DA CRIAÇÃO, ÀS 7 TROMBETAS, 7 TAÇAS, 7 FLAGELOS, 7 ANJOS, 7 CANDELABROS, 7 IGREJAS, 7 ESPIRITOS, 7 CHIFRES, 7 OLHOS, 7 CABEÇAS, 7 MONTES, 7 REIS, 70 SEMANAS E SETE SEMANAS, 7 VOLTAS EM JERICO, 7 PRAGAS PIORES, </a:t>
            </a:r>
            <a:r>
              <a:rPr lang="pt-BR" sz="2000" b="1" dirty="0">
                <a:solidFill>
                  <a:srgbClr val="FF0000"/>
                </a:solidFill>
              </a:rPr>
              <a:t>PERDOAR 70 X </a:t>
            </a:r>
            <a:r>
              <a:rPr lang="pt-BR" sz="2000" b="1" dirty="0" smtClean="0">
                <a:solidFill>
                  <a:srgbClr val="FF0000"/>
                </a:solidFill>
              </a:rPr>
              <a:t>7. </a:t>
            </a:r>
            <a:endParaRPr lang="pt-BR" sz="2000" b="1" dirty="0">
              <a:solidFill>
                <a:srgbClr val="FF0000"/>
              </a:solidFill>
            </a:endParaRPr>
          </a:p>
        </p:txBody>
      </p:sp>
      <p:sp>
        <p:nvSpPr>
          <p:cNvPr id="4" name="Título 1"/>
          <p:cNvSpPr txBox="1">
            <a:spLocks/>
          </p:cNvSpPr>
          <p:nvPr/>
        </p:nvSpPr>
        <p:spPr>
          <a:xfrm>
            <a:off x="0" y="0"/>
            <a:ext cx="9144000" cy="1196752"/>
          </a:xfrm>
          <a:prstGeom prst="rect">
            <a:avLst/>
          </a:prstGeom>
          <a:solidFill>
            <a:schemeClr val="tx2">
              <a:lumMod val="5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TEXTOS CHAVES QUE AJUDAM DECIFRAR AS REVELAÇÕES BÍBLICAS APOCALÍPTICAS </a:t>
            </a:r>
            <a:endParaRPr lang="pt-BR" b="1" dirty="0">
              <a:solidFill>
                <a:schemeClr val="bg1"/>
              </a:solidFill>
            </a:endParaRPr>
          </a:p>
        </p:txBody>
      </p:sp>
    </p:spTree>
    <p:extLst>
      <p:ext uri="{BB962C8B-B14F-4D97-AF65-F5344CB8AC3E}">
        <p14:creationId xmlns:p14="http://schemas.microsoft.com/office/powerpoint/2010/main" val="18574180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90" y="1204021"/>
            <a:ext cx="9144000" cy="5724644"/>
          </a:xfrm>
          <a:prstGeom prst="rect">
            <a:avLst/>
          </a:prstGeom>
          <a:blipFill>
            <a:blip r:embed="rId2"/>
            <a:tile tx="0" ty="0" sx="100000" sy="100000" flip="none" algn="tl"/>
          </a:blipFill>
        </p:spPr>
        <p:txBody>
          <a:bodyPr wrap="square">
            <a:spAutoFit/>
          </a:bodyPr>
          <a:lstStyle/>
          <a:p>
            <a:pPr algn="just"/>
            <a:r>
              <a:rPr lang="pt-BR" b="1" u="sng" dirty="0" smtClean="0"/>
              <a:t>O </a:t>
            </a:r>
            <a:r>
              <a:rPr lang="pt-BR" b="1" u="sng" dirty="0"/>
              <a:t>NÚMERO DEZ  (10</a:t>
            </a:r>
            <a:r>
              <a:rPr lang="pt-BR" b="1" u="sng" dirty="0" smtClean="0"/>
              <a:t>) </a:t>
            </a:r>
            <a:r>
              <a:rPr lang="pt-BR" b="1" dirty="0" smtClean="0">
                <a:solidFill>
                  <a:srgbClr val="FF0000"/>
                </a:solidFill>
              </a:rPr>
              <a:t> </a:t>
            </a:r>
            <a:r>
              <a:rPr lang="pt-BR" b="1" dirty="0">
                <a:solidFill>
                  <a:srgbClr val="FF0000"/>
                </a:solidFill>
              </a:rPr>
              <a:t>(</a:t>
            </a:r>
            <a:r>
              <a:rPr lang="pt-BR" b="1" dirty="0" err="1">
                <a:solidFill>
                  <a:srgbClr val="FF0000"/>
                </a:solidFill>
              </a:rPr>
              <a:t>Êx</a:t>
            </a:r>
            <a:r>
              <a:rPr lang="pt-BR" b="1" dirty="0">
                <a:solidFill>
                  <a:srgbClr val="FF0000"/>
                </a:solidFill>
              </a:rPr>
              <a:t>. </a:t>
            </a:r>
            <a:r>
              <a:rPr lang="pt-BR" b="1" dirty="0" smtClean="0">
                <a:solidFill>
                  <a:srgbClr val="FF0000"/>
                </a:solidFill>
              </a:rPr>
              <a:t>7-11; </a:t>
            </a:r>
            <a:r>
              <a:rPr lang="pt-BR" b="1" dirty="0" err="1">
                <a:solidFill>
                  <a:srgbClr val="FF0000"/>
                </a:solidFill>
              </a:rPr>
              <a:t>Êx</a:t>
            </a:r>
            <a:r>
              <a:rPr lang="pt-BR" b="1" dirty="0" smtClean="0">
                <a:solidFill>
                  <a:srgbClr val="FF0000"/>
                </a:solidFill>
              </a:rPr>
              <a:t>. 20:1-17; </a:t>
            </a:r>
            <a:r>
              <a:rPr lang="pt-BR" b="1" dirty="0" err="1">
                <a:solidFill>
                  <a:srgbClr val="FF0000"/>
                </a:solidFill>
              </a:rPr>
              <a:t>Mt</a:t>
            </a:r>
            <a:r>
              <a:rPr lang="pt-BR" b="1" dirty="0">
                <a:solidFill>
                  <a:srgbClr val="FF0000"/>
                </a:solidFill>
              </a:rPr>
              <a:t>. 25: </a:t>
            </a:r>
            <a:r>
              <a:rPr lang="pt-BR" b="1" dirty="0" smtClean="0">
                <a:solidFill>
                  <a:srgbClr val="FF0000"/>
                </a:solidFill>
              </a:rPr>
              <a:t>1-13; </a:t>
            </a:r>
            <a:r>
              <a:rPr lang="pt-BR" b="1" dirty="0" err="1" smtClean="0">
                <a:solidFill>
                  <a:srgbClr val="FF0000"/>
                </a:solidFill>
              </a:rPr>
              <a:t>Nm</a:t>
            </a:r>
            <a:r>
              <a:rPr lang="pt-BR" b="1" dirty="0" smtClean="0">
                <a:solidFill>
                  <a:srgbClr val="FF0000"/>
                </a:solidFill>
              </a:rPr>
              <a:t>. 18: 26;  Ap. 11: 13; </a:t>
            </a:r>
            <a:r>
              <a:rPr lang="pt-BR" b="1" dirty="0" err="1" smtClean="0">
                <a:solidFill>
                  <a:srgbClr val="FF0000"/>
                </a:solidFill>
              </a:rPr>
              <a:t>Lc</a:t>
            </a:r>
            <a:r>
              <a:rPr lang="pt-BR" b="1" dirty="0" smtClean="0">
                <a:solidFill>
                  <a:srgbClr val="FF0000"/>
                </a:solidFill>
              </a:rPr>
              <a:t>. 17:12)  SIMBOLIZA SUFICIÊNCIA E O NECESSÁRIO,  </a:t>
            </a:r>
            <a:r>
              <a:rPr lang="pt-BR" b="1" dirty="0">
                <a:solidFill>
                  <a:srgbClr val="FF0000"/>
                </a:solidFill>
              </a:rPr>
              <a:t>– ÀS 10 </a:t>
            </a:r>
            <a:r>
              <a:rPr lang="pt-BR" b="1" dirty="0" smtClean="0">
                <a:solidFill>
                  <a:srgbClr val="FF0000"/>
                </a:solidFill>
              </a:rPr>
              <a:t>PRAGAS, OS </a:t>
            </a:r>
            <a:r>
              <a:rPr lang="pt-BR" b="1" dirty="0">
                <a:solidFill>
                  <a:srgbClr val="FF0000"/>
                </a:solidFill>
              </a:rPr>
              <a:t>10 MANDAMENTOS, </a:t>
            </a:r>
            <a:r>
              <a:rPr lang="pt-BR" b="1" dirty="0" smtClean="0">
                <a:solidFill>
                  <a:srgbClr val="FF0000"/>
                </a:solidFill>
              </a:rPr>
              <a:t>O AZEITE DAS 10 </a:t>
            </a:r>
            <a:r>
              <a:rPr lang="pt-BR" b="1" dirty="0">
                <a:solidFill>
                  <a:srgbClr val="FF0000"/>
                </a:solidFill>
              </a:rPr>
              <a:t>VIRGENS</a:t>
            </a:r>
            <a:r>
              <a:rPr lang="pt-BR" b="1" dirty="0" smtClean="0">
                <a:solidFill>
                  <a:srgbClr val="FF0000"/>
                </a:solidFill>
              </a:rPr>
              <a:t>, </a:t>
            </a:r>
            <a:r>
              <a:rPr lang="pt-BR" b="1" dirty="0">
                <a:solidFill>
                  <a:srgbClr val="FF0000"/>
                </a:solidFill>
              </a:rPr>
              <a:t>O </a:t>
            </a:r>
            <a:r>
              <a:rPr lang="pt-BR" b="1" dirty="0" smtClean="0">
                <a:solidFill>
                  <a:srgbClr val="FF0000"/>
                </a:solidFill>
              </a:rPr>
              <a:t>DIZIMO 10% OU A DÉCIMA PARTE, OS 10 LEPROSOS CURADOS.</a:t>
            </a:r>
          </a:p>
          <a:p>
            <a:pPr algn="just"/>
            <a:endParaRPr lang="pt-BR" sz="1000" b="1" dirty="0"/>
          </a:p>
          <a:p>
            <a:pPr algn="just"/>
            <a:r>
              <a:rPr lang="pt-BR" b="1" u="sng" dirty="0" smtClean="0">
                <a:solidFill>
                  <a:srgbClr val="FF0000"/>
                </a:solidFill>
              </a:rPr>
              <a:t>O </a:t>
            </a:r>
            <a:r>
              <a:rPr lang="pt-BR" b="1" u="sng" dirty="0">
                <a:solidFill>
                  <a:srgbClr val="FF0000"/>
                </a:solidFill>
              </a:rPr>
              <a:t>NÚMERO DOZE (12</a:t>
            </a:r>
            <a:r>
              <a:rPr lang="pt-BR" b="1" u="sng" dirty="0" smtClean="0">
                <a:solidFill>
                  <a:srgbClr val="FF0000"/>
                </a:solidFill>
              </a:rPr>
              <a:t>)</a:t>
            </a:r>
            <a:r>
              <a:rPr lang="pt-BR" b="1" dirty="0" smtClean="0"/>
              <a:t> (</a:t>
            </a:r>
            <a:r>
              <a:rPr lang="pt-BR" b="1" dirty="0" err="1" smtClean="0"/>
              <a:t>Lc</a:t>
            </a:r>
            <a:r>
              <a:rPr lang="pt-BR" b="1" dirty="0" smtClean="0"/>
              <a:t>. 6: 13; Ap. 21: 12-14; </a:t>
            </a:r>
            <a:r>
              <a:rPr lang="pt-BR" b="1" dirty="0" err="1" smtClean="0"/>
              <a:t>Dn</a:t>
            </a:r>
            <a:r>
              <a:rPr lang="pt-BR" b="1" dirty="0" smtClean="0"/>
              <a:t>. 4: 29; </a:t>
            </a:r>
            <a:r>
              <a:rPr lang="pt-BR" b="1" dirty="0" err="1" smtClean="0"/>
              <a:t>Jo</a:t>
            </a:r>
            <a:r>
              <a:rPr lang="pt-BR" b="1" dirty="0" smtClean="0"/>
              <a:t>. 11: 9; </a:t>
            </a:r>
            <a:r>
              <a:rPr lang="pt-BR" b="1" dirty="0" err="1" smtClean="0"/>
              <a:t>Mt</a:t>
            </a:r>
            <a:r>
              <a:rPr lang="pt-BR" b="1" dirty="0" smtClean="0"/>
              <a:t>. 19: 28) SIMBOLIZA OS ESCOLHIDOS PRÉ E PÓS ADVENTO DO MASHIACH, O TOTAL DE ELEITOS E SELADOS DE ISRAEL </a:t>
            </a:r>
            <a:r>
              <a:rPr lang="pt-BR" b="1" dirty="0"/>
              <a:t>E </a:t>
            </a:r>
            <a:r>
              <a:rPr lang="pt-BR" b="1" dirty="0" smtClean="0"/>
              <a:t>DOS GENTIOS A CADA DIA DO ANO QUE TEM 12H DIA E 12H NOITE, 12 MESES ANO, SIMBOLIZADOS FIGURATIVAMENTE NAS 12 TRIBOS OU PATRIARCAS, NOS 12 APOSTOLOS, 12 PORTAS, 12 ANJOS, 12 PEROLAS, 12 FUNDAMENTOS, 12 TRONOS.</a:t>
            </a:r>
          </a:p>
          <a:p>
            <a:pPr algn="just"/>
            <a:endParaRPr lang="pt-BR" sz="1000" b="1" dirty="0" smtClean="0"/>
          </a:p>
          <a:p>
            <a:r>
              <a:rPr lang="pt-BR" b="1" u="sng" dirty="0" smtClean="0"/>
              <a:t>ESTRELAS</a:t>
            </a:r>
            <a:r>
              <a:rPr lang="pt-BR" b="1" dirty="0" smtClean="0">
                <a:solidFill>
                  <a:srgbClr val="FF0000"/>
                </a:solidFill>
              </a:rPr>
              <a:t>  (Ap. 1:20; Dn.8:10) SIMBOLIZAM ANJOS CAIDOS OU SANTOS,  TAMBÉM OS SERVOS DO ALTÍSSIMO.</a:t>
            </a:r>
          </a:p>
          <a:p>
            <a:endParaRPr lang="pt-BR" sz="1000" b="1" dirty="0" smtClean="0">
              <a:solidFill>
                <a:srgbClr val="FF0000"/>
              </a:solidFill>
            </a:endParaRPr>
          </a:p>
          <a:p>
            <a:pPr algn="just"/>
            <a:r>
              <a:rPr lang="pt-BR" b="1" u="sng" dirty="0" smtClean="0">
                <a:solidFill>
                  <a:srgbClr val="FF0000"/>
                </a:solidFill>
              </a:rPr>
              <a:t>O AZEITE</a:t>
            </a:r>
            <a:r>
              <a:rPr lang="pt-BR" b="1" dirty="0" smtClean="0"/>
              <a:t>  (1 </a:t>
            </a:r>
            <a:r>
              <a:rPr lang="pt-BR" b="1" dirty="0" err="1" smtClean="0"/>
              <a:t>Sm</a:t>
            </a:r>
            <a:r>
              <a:rPr lang="pt-BR" b="1" dirty="0" smtClean="0"/>
              <a:t>. 16:13) – SIMBOLIZA O RUACH KADOSH (O ESPIRITO SANTO).</a:t>
            </a:r>
          </a:p>
          <a:p>
            <a:pPr algn="just"/>
            <a:endParaRPr lang="pt-BR" sz="1000" b="1" dirty="0"/>
          </a:p>
          <a:p>
            <a:pPr algn="just"/>
            <a:r>
              <a:rPr lang="pt-BR" b="1" u="sng" dirty="0" smtClean="0"/>
              <a:t>A VINHA, OLIVEIRA OU FIGUEIRA </a:t>
            </a:r>
            <a:r>
              <a:rPr lang="pt-BR" b="1" dirty="0" smtClean="0"/>
              <a:t> </a:t>
            </a:r>
            <a:r>
              <a:rPr lang="pt-BR" b="1" dirty="0" smtClean="0">
                <a:solidFill>
                  <a:srgbClr val="FF0000"/>
                </a:solidFill>
              </a:rPr>
              <a:t>(</a:t>
            </a:r>
            <a:r>
              <a:rPr lang="pt-BR" b="1" dirty="0" err="1" smtClean="0">
                <a:solidFill>
                  <a:srgbClr val="FF0000"/>
                </a:solidFill>
              </a:rPr>
              <a:t>Rm</a:t>
            </a:r>
            <a:r>
              <a:rPr lang="pt-BR" b="1" dirty="0" smtClean="0">
                <a:solidFill>
                  <a:srgbClr val="FF0000"/>
                </a:solidFill>
              </a:rPr>
              <a:t>. 11: 24; </a:t>
            </a:r>
            <a:r>
              <a:rPr lang="pt-BR" b="1" dirty="0" err="1" smtClean="0">
                <a:solidFill>
                  <a:srgbClr val="FF0000"/>
                </a:solidFill>
              </a:rPr>
              <a:t>Sl</a:t>
            </a:r>
            <a:r>
              <a:rPr lang="pt-BR" b="1" dirty="0" smtClean="0">
                <a:solidFill>
                  <a:srgbClr val="FF0000"/>
                </a:solidFill>
              </a:rPr>
              <a:t>. 80: 8 e </a:t>
            </a:r>
            <a:r>
              <a:rPr lang="pt-BR" b="1" dirty="0" err="1" smtClean="0">
                <a:solidFill>
                  <a:srgbClr val="FF0000"/>
                </a:solidFill>
              </a:rPr>
              <a:t>Jl</a:t>
            </a:r>
            <a:r>
              <a:rPr lang="pt-BR" b="1" dirty="0" smtClean="0">
                <a:solidFill>
                  <a:srgbClr val="FF0000"/>
                </a:solidFill>
              </a:rPr>
              <a:t> 1: 7) SIMBOLIZAM O POVO ESCOLHIDO.</a:t>
            </a:r>
          </a:p>
          <a:p>
            <a:pPr algn="just"/>
            <a:endParaRPr lang="pt-BR" sz="1000" b="1" dirty="0"/>
          </a:p>
          <a:p>
            <a:pPr algn="just"/>
            <a:r>
              <a:rPr lang="pt-BR" b="1" u="sng" dirty="0" smtClean="0">
                <a:solidFill>
                  <a:srgbClr val="FF0000"/>
                </a:solidFill>
              </a:rPr>
              <a:t>TEMPLO OU SANTUARIO </a:t>
            </a:r>
            <a:r>
              <a:rPr lang="pt-BR" b="1" dirty="0" smtClean="0"/>
              <a:t> (</a:t>
            </a:r>
            <a:r>
              <a:rPr lang="pt-BR" b="1" dirty="0" err="1" smtClean="0"/>
              <a:t>Jo</a:t>
            </a:r>
            <a:r>
              <a:rPr lang="pt-BR" b="1" dirty="0" smtClean="0"/>
              <a:t>. 2: 19-21; 1Co. 3:17; 1Co. 6:19; 2Co. 6: 16) SIMBOLIZA O CORPO DO MASHIACH E DOS SERES HUMANOS.</a:t>
            </a:r>
          </a:p>
          <a:p>
            <a:pPr algn="just"/>
            <a:endParaRPr lang="pt-BR" sz="1000" b="1" dirty="0"/>
          </a:p>
          <a:p>
            <a:pPr algn="just"/>
            <a:r>
              <a:rPr lang="pt-BR" b="1" dirty="0" smtClean="0"/>
              <a:t>VENTOS  (</a:t>
            </a:r>
            <a:r>
              <a:rPr lang="pt-BR" b="1" dirty="0" err="1" smtClean="0"/>
              <a:t>Hb</a:t>
            </a:r>
            <a:r>
              <a:rPr lang="pt-BR" b="1" dirty="0" smtClean="0"/>
              <a:t>. 1: 7, 14; </a:t>
            </a:r>
            <a:r>
              <a:rPr lang="pt-BR" b="1" dirty="0" err="1" smtClean="0"/>
              <a:t>Sl</a:t>
            </a:r>
            <a:r>
              <a:rPr lang="pt-BR" b="1" dirty="0" smtClean="0"/>
              <a:t>. 104: 4; Jr. 4:11-13; Ap. 7: 1-3; </a:t>
            </a:r>
            <a:r>
              <a:rPr lang="pt-BR" b="1" dirty="0" err="1" smtClean="0"/>
              <a:t>Ef</a:t>
            </a:r>
            <a:r>
              <a:rPr lang="pt-BR" b="1" dirty="0" smtClean="0"/>
              <a:t>. 4: 14) SIMBOLIZAM  ANJOS, JUIZOS, GUERRAS, CONFLITOS  E DESTRUIÇÃO, TAMBÉM PODE SIGNIFICAR DOUTRINAÇÃO.</a:t>
            </a:r>
            <a:endParaRPr lang="pt-BR" b="1" dirty="0"/>
          </a:p>
        </p:txBody>
      </p:sp>
      <p:sp>
        <p:nvSpPr>
          <p:cNvPr id="5" name="Título 1"/>
          <p:cNvSpPr>
            <a:spLocks noGrp="1"/>
          </p:cNvSpPr>
          <p:nvPr>
            <p:ph type="title"/>
          </p:nvPr>
        </p:nvSpPr>
        <p:spPr>
          <a:xfrm>
            <a:off x="0" y="-1"/>
            <a:ext cx="9144000" cy="1204021"/>
          </a:xfrm>
          <a:solidFill>
            <a:schemeClr val="tx2">
              <a:lumMod val="50000"/>
            </a:schemeClr>
          </a:solidFill>
        </p:spPr>
        <p:txBody>
          <a:bodyPr>
            <a:normAutofit fontScale="90000"/>
          </a:bodyPr>
          <a:lstStyle/>
          <a:p>
            <a:r>
              <a:rPr lang="pt-BR" b="1" dirty="0" smtClean="0">
                <a:solidFill>
                  <a:schemeClr val="bg1"/>
                </a:solidFill>
              </a:rPr>
              <a:t>TEXTOS CHAVES QUE AJUDAM DECIFRAR AS REVELAÇÕES BÍBLICAS APOCALÍPTICAS </a:t>
            </a:r>
            <a:endParaRPr lang="pt-BR" b="1" dirty="0">
              <a:solidFill>
                <a:schemeClr val="bg1"/>
              </a:solidFill>
            </a:endParaRPr>
          </a:p>
        </p:txBody>
      </p:sp>
    </p:spTree>
    <p:extLst>
      <p:ext uri="{BB962C8B-B14F-4D97-AF65-F5344CB8AC3E}">
        <p14:creationId xmlns:p14="http://schemas.microsoft.com/office/powerpoint/2010/main" val="3290862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Retângulo 3"/>
          <p:cNvSpPr/>
          <p:nvPr/>
        </p:nvSpPr>
        <p:spPr>
          <a:xfrm>
            <a:off x="0" y="1382578"/>
            <a:ext cx="9144000" cy="54476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t-BR" sz="3600" b="1" dirty="0" smtClean="0">
                <a:solidFill>
                  <a:srgbClr val="FF0000"/>
                </a:solidFill>
              </a:rPr>
              <a:t>A</a:t>
            </a:r>
            <a:r>
              <a:rPr lang="pt-BR" sz="3600" b="1" dirty="0" smtClean="0">
                <a:solidFill>
                  <a:srgbClr val="00B050"/>
                </a:solidFill>
              </a:rPr>
              <a:t>S</a:t>
            </a:r>
            <a:r>
              <a:rPr lang="pt-BR" sz="3600" b="1" dirty="0" smtClean="0"/>
              <a:t> </a:t>
            </a:r>
            <a:r>
              <a:rPr lang="pt-BR" sz="3600" b="1" dirty="0" smtClean="0">
                <a:solidFill>
                  <a:schemeClr val="tx2"/>
                </a:solidFill>
              </a:rPr>
              <a:t>C</a:t>
            </a:r>
            <a:r>
              <a:rPr lang="pt-BR" sz="3600" b="1" dirty="0" smtClean="0">
                <a:solidFill>
                  <a:schemeClr val="accent6">
                    <a:lumMod val="50000"/>
                  </a:schemeClr>
                </a:solidFill>
              </a:rPr>
              <a:t>O</a:t>
            </a:r>
            <a:r>
              <a:rPr lang="pt-BR" sz="3600" b="1" dirty="0" smtClean="0"/>
              <a:t>R</a:t>
            </a:r>
            <a:r>
              <a:rPr lang="pt-BR" sz="3600" b="1" dirty="0" smtClean="0">
                <a:solidFill>
                  <a:srgbClr val="FFC000"/>
                </a:solidFill>
              </a:rPr>
              <a:t>E</a:t>
            </a:r>
            <a:r>
              <a:rPr lang="pt-BR" sz="3600" b="1" dirty="0" smtClean="0">
                <a:solidFill>
                  <a:schemeClr val="accent4">
                    <a:lumMod val="75000"/>
                  </a:schemeClr>
                </a:solidFill>
              </a:rPr>
              <a:t>S</a:t>
            </a:r>
          </a:p>
          <a:p>
            <a:pPr algn="just"/>
            <a:r>
              <a:rPr lang="pt-BR" sz="2400" b="1" dirty="0" smtClean="0">
                <a:solidFill>
                  <a:schemeClr val="tx1"/>
                </a:solidFill>
              </a:rPr>
              <a:t>O BRANCO (Ester 8: 15; </a:t>
            </a:r>
            <a:r>
              <a:rPr lang="pt-BR" sz="2400" b="1" dirty="0" err="1" smtClean="0">
                <a:solidFill>
                  <a:schemeClr val="tx1"/>
                </a:solidFill>
              </a:rPr>
              <a:t>Jo</a:t>
            </a:r>
            <a:r>
              <a:rPr lang="pt-BR" sz="2400" b="1" dirty="0" smtClean="0">
                <a:solidFill>
                  <a:schemeClr val="tx1"/>
                </a:solidFill>
              </a:rPr>
              <a:t>. 20: 12; Ap. 1: 24; Ap. 4: 4; Ap. 19: 14; </a:t>
            </a:r>
            <a:r>
              <a:rPr lang="pt-BR" sz="2400" b="1" dirty="0" err="1" smtClean="0">
                <a:solidFill>
                  <a:schemeClr val="tx1"/>
                </a:solidFill>
              </a:rPr>
              <a:t>Is</a:t>
            </a:r>
            <a:r>
              <a:rPr lang="pt-BR" sz="2400" b="1" dirty="0" smtClean="0">
                <a:solidFill>
                  <a:schemeClr val="tx1"/>
                </a:solidFill>
              </a:rPr>
              <a:t>. 1: 18) SIMBOLIZA REALEZA, SANTIDADE, PUREZA</a:t>
            </a:r>
            <a:r>
              <a:rPr lang="pt-BR" sz="2400" b="1" dirty="0">
                <a:solidFill>
                  <a:schemeClr val="tx1"/>
                </a:solidFill>
              </a:rPr>
              <a:t>, </a:t>
            </a:r>
            <a:r>
              <a:rPr lang="pt-BR" sz="2400" b="1" dirty="0" smtClean="0">
                <a:solidFill>
                  <a:schemeClr val="tx1"/>
                </a:solidFill>
              </a:rPr>
              <a:t>JUSTIÇA </a:t>
            </a:r>
            <a:r>
              <a:rPr lang="pt-BR" sz="2400" b="1" dirty="0">
                <a:solidFill>
                  <a:schemeClr val="tx1"/>
                </a:solidFill>
              </a:rPr>
              <a:t>E PAZ.</a:t>
            </a:r>
          </a:p>
          <a:p>
            <a:pPr algn="just"/>
            <a:endParaRPr lang="pt-BR" sz="2400" b="1" dirty="0">
              <a:solidFill>
                <a:srgbClr val="FF0000"/>
              </a:solidFill>
            </a:endParaRPr>
          </a:p>
          <a:p>
            <a:pPr algn="just"/>
            <a:r>
              <a:rPr lang="pt-BR" sz="2400" b="1" dirty="0" smtClean="0">
                <a:solidFill>
                  <a:schemeClr val="tx1"/>
                </a:solidFill>
              </a:rPr>
              <a:t>O VERMELHO (</a:t>
            </a:r>
            <a:r>
              <a:rPr lang="pt-BR" sz="2400" b="1" dirty="0" err="1" smtClean="0">
                <a:solidFill>
                  <a:schemeClr val="tx1"/>
                </a:solidFill>
              </a:rPr>
              <a:t>Is</a:t>
            </a:r>
            <a:r>
              <a:rPr lang="pt-BR" sz="2400" b="1" dirty="0" smtClean="0">
                <a:solidFill>
                  <a:schemeClr val="tx1"/>
                </a:solidFill>
              </a:rPr>
              <a:t>. 1: 18; </a:t>
            </a:r>
            <a:r>
              <a:rPr lang="pt-BR" sz="2400" b="1" dirty="0" err="1" smtClean="0">
                <a:solidFill>
                  <a:schemeClr val="tx1"/>
                </a:solidFill>
              </a:rPr>
              <a:t>Is</a:t>
            </a:r>
            <a:r>
              <a:rPr lang="pt-BR" sz="2400" b="1" dirty="0" smtClean="0">
                <a:solidFill>
                  <a:schemeClr val="tx1"/>
                </a:solidFill>
              </a:rPr>
              <a:t>. 63:2-3, </a:t>
            </a:r>
            <a:r>
              <a:rPr lang="pt-BR" sz="2400" b="1" dirty="0" err="1" smtClean="0">
                <a:solidFill>
                  <a:schemeClr val="tx1"/>
                </a:solidFill>
              </a:rPr>
              <a:t>Mt</a:t>
            </a:r>
            <a:r>
              <a:rPr lang="pt-BR" sz="2400" b="1" dirty="0" smtClean="0">
                <a:solidFill>
                  <a:schemeClr val="tx1"/>
                </a:solidFill>
              </a:rPr>
              <a:t>. 16: 3; </a:t>
            </a:r>
            <a:r>
              <a:rPr lang="pt-BR" sz="2400" b="1" dirty="0" err="1" smtClean="0">
                <a:solidFill>
                  <a:schemeClr val="tx1"/>
                </a:solidFill>
              </a:rPr>
              <a:t>Ez</a:t>
            </a:r>
            <a:r>
              <a:rPr lang="pt-BR" sz="2400" b="1" dirty="0" smtClean="0">
                <a:solidFill>
                  <a:schemeClr val="tx1"/>
                </a:solidFill>
              </a:rPr>
              <a:t>. 23: 14; </a:t>
            </a:r>
            <a:r>
              <a:rPr lang="pt-BR" sz="2400" b="1" dirty="0" err="1" smtClean="0">
                <a:solidFill>
                  <a:schemeClr val="tx1"/>
                </a:solidFill>
              </a:rPr>
              <a:t>Nm</a:t>
            </a:r>
            <a:r>
              <a:rPr lang="pt-BR" sz="2400" b="1" dirty="0" smtClean="0">
                <a:solidFill>
                  <a:schemeClr val="tx1"/>
                </a:solidFill>
              </a:rPr>
              <a:t>. 19: 2 e </a:t>
            </a:r>
            <a:r>
              <a:rPr lang="pt-BR" sz="2400" b="1" dirty="0" err="1" smtClean="0">
                <a:solidFill>
                  <a:schemeClr val="tx1"/>
                </a:solidFill>
              </a:rPr>
              <a:t>Lv</a:t>
            </a:r>
            <a:r>
              <a:rPr lang="pt-BR" sz="2400" b="1" dirty="0" smtClean="0">
                <a:solidFill>
                  <a:schemeClr val="tx1"/>
                </a:solidFill>
              </a:rPr>
              <a:t>. 17: 11; Ap. 6: 12) SIMBOLIZA </a:t>
            </a:r>
            <a:r>
              <a:rPr lang="pt-BR" sz="2400" b="1" dirty="0">
                <a:solidFill>
                  <a:schemeClr val="tx1"/>
                </a:solidFill>
              </a:rPr>
              <a:t>IRA, VINGANÇA, PECADO, </a:t>
            </a:r>
            <a:r>
              <a:rPr lang="pt-BR" sz="2400" b="1" dirty="0" smtClean="0">
                <a:solidFill>
                  <a:schemeClr val="tx1"/>
                </a:solidFill>
              </a:rPr>
              <a:t>SANGUE E VIDA.</a:t>
            </a:r>
            <a:endParaRPr lang="pt-BR" sz="2400" b="1" dirty="0">
              <a:solidFill>
                <a:schemeClr val="tx1"/>
              </a:solidFill>
            </a:endParaRPr>
          </a:p>
          <a:p>
            <a:pPr algn="just"/>
            <a:endParaRPr lang="pt-BR" sz="2400" b="1" dirty="0">
              <a:solidFill>
                <a:schemeClr val="tx1"/>
              </a:solidFill>
            </a:endParaRPr>
          </a:p>
          <a:p>
            <a:pPr algn="just"/>
            <a:r>
              <a:rPr lang="pt-BR" sz="2400" b="1" dirty="0" smtClean="0">
                <a:solidFill>
                  <a:schemeClr val="tx1"/>
                </a:solidFill>
              </a:rPr>
              <a:t>O PRETO (Ap. 6: 12; Jó 10: 21; Sf. 1: 15; Gn. 1: 4) SIMBOLIZA JUIZO, ESCURIDÃO MORAL, FALTA DE CONHECIMENTO, </a:t>
            </a:r>
            <a:r>
              <a:rPr lang="pt-BR" sz="2400" b="1" dirty="0">
                <a:solidFill>
                  <a:schemeClr val="tx1"/>
                </a:solidFill>
              </a:rPr>
              <a:t>SEPARAÇÃO, </a:t>
            </a:r>
            <a:r>
              <a:rPr lang="pt-BR" sz="2400" b="1" dirty="0" smtClean="0">
                <a:solidFill>
                  <a:schemeClr val="tx1"/>
                </a:solidFill>
              </a:rPr>
              <a:t>LUTO </a:t>
            </a:r>
            <a:r>
              <a:rPr lang="pt-BR" sz="2400" b="1" dirty="0">
                <a:solidFill>
                  <a:schemeClr val="tx1"/>
                </a:solidFill>
              </a:rPr>
              <a:t>E IGUALDADE</a:t>
            </a:r>
            <a:r>
              <a:rPr lang="pt-BR" sz="2400" b="1" dirty="0" smtClean="0">
                <a:solidFill>
                  <a:schemeClr val="tx1"/>
                </a:solidFill>
              </a:rPr>
              <a:t>.</a:t>
            </a:r>
          </a:p>
          <a:p>
            <a:pPr algn="just"/>
            <a:endParaRPr lang="pt-BR" sz="2400" b="1" dirty="0">
              <a:solidFill>
                <a:schemeClr val="tx1"/>
              </a:solidFill>
            </a:endParaRPr>
          </a:p>
          <a:p>
            <a:pPr algn="just"/>
            <a:r>
              <a:rPr lang="pt-BR" sz="2400" b="1" dirty="0" smtClean="0">
                <a:solidFill>
                  <a:schemeClr val="tx1"/>
                </a:solidFill>
              </a:rPr>
              <a:t>O AMARELO OU ESVERDEADO (Ap. 6: 8) SIMBOLIZA DOR, AFLIÇÃO, SOFRIMENTO E MORTE.</a:t>
            </a:r>
            <a:endParaRPr lang="pt-BR" sz="2400" dirty="0">
              <a:solidFill>
                <a:schemeClr val="tx1"/>
              </a:solidFill>
            </a:endParaRPr>
          </a:p>
        </p:txBody>
      </p:sp>
      <p:sp>
        <p:nvSpPr>
          <p:cNvPr id="6" name="Título 1"/>
          <p:cNvSpPr txBox="1">
            <a:spLocks/>
          </p:cNvSpPr>
          <p:nvPr/>
        </p:nvSpPr>
        <p:spPr>
          <a:xfrm>
            <a:off x="0" y="0"/>
            <a:ext cx="9144000" cy="1382578"/>
          </a:xfrm>
          <a:prstGeom prst="rect">
            <a:avLst/>
          </a:prstGeom>
          <a:solidFill>
            <a:schemeClr val="tx2">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solidFill>
                  <a:schemeClr val="bg1"/>
                </a:solidFill>
              </a:rPr>
              <a:t>TEXTOS CHAVES QUE AJUDAM DECIFRAR AS REVELAÇÕES BÍBLICAS APOCALÍPTICAS </a:t>
            </a:r>
            <a:endParaRPr lang="pt-BR" b="1" dirty="0">
              <a:solidFill>
                <a:schemeClr val="bg1"/>
              </a:solidFill>
            </a:endParaRPr>
          </a:p>
        </p:txBody>
      </p:sp>
    </p:spTree>
    <p:extLst>
      <p:ext uri="{BB962C8B-B14F-4D97-AF65-F5344CB8AC3E}">
        <p14:creationId xmlns:p14="http://schemas.microsoft.com/office/powerpoint/2010/main" val="293791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13755</TotalTime>
  <Words>11753</Words>
  <Application>Microsoft Office PowerPoint</Application>
  <PresentationFormat>Apresentação na tela (4:3)</PresentationFormat>
  <Paragraphs>481</Paragraphs>
  <Slides>52</Slides>
  <Notes>4</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Tema do Office</vt:lpstr>
      <vt:lpstr>AS VISÕES PROFÉTICAS PARA O FIM</vt:lpstr>
      <vt:lpstr>AS VISÕES PROFÉTICAS PARA O FIM</vt:lpstr>
      <vt:lpstr>Apresentação do PowerPoint</vt:lpstr>
      <vt:lpstr>AS CHAVES QUE ABREM OS SEGREDOS BÍBLICOS DAS FIGURAS APOCALÍPTICAS </vt:lpstr>
      <vt:lpstr>Apresentação do PowerPoint</vt:lpstr>
      <vt:lpstr>AS CHAVES QUE ABREM OS SEGREDOS BÍBLICOS DAS FIGURAS APOCALÍPTICAS </vt:lpstr>
      <vt:lpstr>Apresentação do PowerPoint</vt:lpstr>
      <vt:lpstr>TEXTOS CHAVES QUE AJUDAM DECIFRAR AS REVELAÇÕES BÍBLICAS APOCALÍPTICAS </vt:lpstr>
      <vt:lpstr>Apresentação do PowerPoint</vt:lpstr>
      <vt:lpstr>A ESTATUA DO SONHO DO REI DE BAVEL Dn. 2: 1-49 – ANÁLISE DA IMAGEM</vt:lpstr>
      <vt:lpstr>A ESTATUA DO SONHO DO REI DE BAVEL Dn. 2: 1-49 – O QUE CONSIDERAR?</vt:lpstr>
      <vt:lpstr>A ESTATUA DO SONHO DO REI DE BAVEL Dn. 2: 1-49 – OBSERVAÇÕES IGNORADAS</vt:lpstr>
      <vt:lpstr>A ESTATUA DO SONHO DO REI DE BAVEL Dn. 2: 1-49 – OBSERVAÇÕES IGNORADAS  </vt:lpstr>
      <vt:lpstr> A VISÃO DOS 4 ANIMAIS SAÍDOS DO MAR Dn. 7: 1-28. O DRAGÃO USA AS BESTAS. </vt:lpstr>
      <vt:lpstr>O SIGINIFCADO DO SONHO DA ESTÁTUA  É REFORÇADO NA VISÃO DOS 4 ANIMAIS </vt:lpstr>
      <vt:lpstr> A VISÃO DOS 4 ANIMAIS SAÍDOS DO MAR DN. 7: 1-28. O DRAGÃO USA AS BESTAS.  </vt:lpstr>
      <vt:lpstr>A VISÃO DO 4º ANIMAIL SAÍDO DO MAR DN. 7: 1-28. O DRAGÃO USA AS BESTAS. </vt:lpstr>
      <vt:lpstr>OS 10 CHIFRES DA BESTA E OS PÉS DA ESTÁTUA (Dn. 2: 42 E Dn. 7: 24) </vt:lpstr>
      <vt:lpstr>A VISÃO DOS 4 ANIMAIS SAÍDOS DO MAR DN. 7: 1-28. O DRAGÃO USA AS BESTAS. </vt:lpstr>
      <vt:lpstr>A VISÃO DOS 2 ANIMAIS EM GUERRA Dn. 8: 1-27. O CARNEIRO E O BODE. </vt:lpstr>
      <vt:lpstr>Apresentação do PowerPoint</vt:lpstr>
      <vt:lpstr>A ESTATUA E AS VISÕES DOS ANIMAIS  Dn. 2, 7 e 8. O DRAGÃO USA AS BESTAS. </vt:lpstr>
      <vt:lpstr>DECIFRANDO O SEGREDO DAS BESTAS</vt:lpstr>
      <vt:lpstr>AS DUAS BESTAS DE APOCALIPSE 13</vt:lpstr>
      <vt:lpstr>DECIFRANDO A 1ª BESTA DE AP. 13</vt:lpstr>
      <vt:lpstr>DECIFRANDO A 1ª BESTA DE AP. 13</vt:lpstr>
      <vt:lpstr>DECIFRANDO A 1ª BESTA DE AP. 13</vt:lpstr>
      <vt:lpstr>DECIFRANDO A 1ª BESTA DE AP. 13</vt:lpstr>
      <vt:lpstr>DECIFRANDO A 2ª BESTA DE AP. 13</vt:lpstr>
      <vt:lpstr>DECIFRANDO A 2ª BESTA DE AP. 13</vt:lpstr>
      <vt:lpstr>DECIFRANDO A 2ª BESTA DE AP. 13</vt:lpstr>
      <vt:lpstr>DECIFRANDO A 2ª BESTA DE AP. 13</vt:lpstr>
      <vt:lpstr>DECIFRANDO A 2ª BESTA DE AP. 13</vt:lpstr>
      <vt:lpstr>DECIFRANDO A 2ª BESTA DE AP. 13</vt:lpstr>
      <vt:lpstr>DECIFRANDO A 2ª BESTA DE AP. 13</vt:lpstr>
      <vt:lpstr>DECIFRANDO A MARCA BESTA DE AP. 13 666</vt:lpstr>
      <vt:lpstr>DECIFRANDO A MARCA BESTA DE AP. 13 666</vt:lpstr>
      <vt:lpstr>DECIFRANDO A MARCA BESTA DE AP. 13 666</vt:lpstr>
      <vt:lpstr>DECIFRANDO A MARCA BESTA DE AP. 13 666</vt:lpstr>
      <vt:lpstr>DECIFRANDO A MARCA BESTA DE AP. 13 666</vt:lpstr>
      <vt:lpstr>DECIFRANDO A MARCA BESTA DE AP. 13 666</vt:lpstr>
      <vt:lpstr>DECIFRANDO A MARCA BESTA DE AP. 13 666</vt:lpstr>
      <vt:lpstr>DECIFRANDO A MARCA BESTA DE AP. 13 666</vt:lpstr>
      <vt:lpstr>DECIFRANDO A MARCA BESTA DE AP. 13 666</vt:lpstr>
      <vt:lpstr>A DIFERENÇA NÃO OBSERVADA ENTRE OS DOIS CHIFRES PEQUENOS TRATADOS COMO IGUAIS. </vt:lpstr>
      <vt:lpstr>A DIFERENÇA NÃO OBSERVADA ENTRE OS DOIS CHIFRES PEQUENOS TRATADOS COMO IGUAIS. </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BESTAS E O ANTI-MASHIACH</dc:title>
  <dc:creator>Diogo</dc:creator>
  <cp:lastModifiedBy>Diogo</cp:lastModifiedBy>
  <cp:revision>959</cp:revision>
  <dcterms:created xsi:type="dcterms:W3CDTF">2025-02-06T13:12:36Z</dcterms:created>
  <dcterms:modified xsi:type="dcterms:W3CDTF">2025-02-27T16:42:37Z</dcterms:modified>
</cp:coreProperties>
</file>